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5"/>
  </p:handoutMasterIdLst>
  <p:sldIdLst>
    <p:sldId id="256" r:id="rId2"/>
    <p:sldId id="257" r:id="rId3"/>
    <p:sldId id="273" r:id="rId4"/>
    <p:sldId id="261" r:id="rId5"/>
    <p:sldId id="262" r:id="rId6"/>
    <p:sldId id="268" r:id="rId7"/>
    <p:sldId id="266" r:id="rId8"/>
    <p:sldId id="267" r:id="rId9"/>
    <p:sldId id="260" r:id="rId10"/>
    <p:sldId id="263" r:id="rId11"/>
    <p:sldId id="272" r:id="rId12"/>
    <p:sldId id="265" r:id="rId13"/>
    <p:sldId id="264"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2" autoAdjust="0"/>
    <p:restoredTop sz="97045" autoAdjust="0"/>
  </p:normalViewPr>
  <p:slideViewPr>
    <p:cSldViewPr snapToGrid="0">
      <p:cViewPr varScale="1">
        <p:scale>
          <a:sx n="97" d="100"/>
          <a:sy n="97" d="100"/>
        </p:scale>
        <p:origin x="114" y="960"/>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www.phe.gov/s3/dualuse/Documents/12-case-studies-durc.pdf" TargetMode="External"/><Relationship Id="rId7" Type="http://schemas.openxmlformats.org/officeDocument/2006/relationships/image" Target="../media/image8.gif"/><Relationship Id="rId2" Type="http://schemas.openxmlformats.org/officeDocument/2006/relationships/hyperlink" Target="http://www.phe.gov/s3/dualuse/Documents/durc-companion-guide.pdf" TargetMode="External"/><Relationship Id="rId1" Type="http://schemas.openxmlformats.org/officeDocument/2006/relationships/hyperlink" Target="od.nih.gov/office-biotechnology-activities/biosecurity/dual-use-research-concern" TargetMode="External"/><Relationship Id="rId6" Type="http://schemas.openxmlformats.org/officeDocument/2006/relationships/hyperlink" Target="http://www.phe.gov/s3/dualuse/Documents/us-policy-durc-032812.pdf" TargetMode="External"/><Relationship Id="rId5" Type="http://schemas.openxmlformats.org/officeDocument/2006/relationships/hyperlink" Target="http://www.phe.gov/s3/dualuse/Documents/durc-policy.pdf" TargetMode="External"/><Relationship Id="rId4" Type="http://schemas.openxmlformats.org/officeDocument/2006/relationships/hyperlink" Target="http://www.phe.gov/s3/dualuse/Pages/default.aspx" TargetMode="External"/><Relationship Id="rId9"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www.phe.gov/s3/dualuse/Documents/12-case-studies-durc.pdf" TargetMode="External"/><Relationship Id="rId7" Type="http://schemas.openxmlformats.org/officeDocument/2006/relationships/hyperlink" Target="http://www.phe.gov/s3/dualuse/Documents/us-policy-durc-032812.pdf" TargetMode="External"/><Relationship Id="rId2" Type="http://schemas.openxmlformats.org/officeDocument/2006/relationships/hyperlink" Target="http://www.phe.gov/s3/dualuse/Documents/durc-companion-guide.pdf" TargetMode="External"/><Relationship Id="rId1" Type="http://schemas.openxmlformats.org/officeDocument/2006/relationships/hyperlink" Target="od.nih.gov/office-biotechnology-activities/biosecurity/dual-use-research-concern" TargetMode="External"/><Relationship Id="rId6" Type="http://schemas.openxmlformats.org/officeDocument/2006/relationships/hyperlink" Target="http://www.phe.gov/s3/dualuse/Documents/durc-policy.pdf" TargetMode="External"/><Relationship Id="rId5" Type="http://schemas.openxmlformats.org/officeDocument/2006/relationships/hyperlink" Target="http://www.phe.gov/s3/dualuse/Pages/default.aspx" TargetMode="External"/><Relationship Id="rId4" Type="http://schemas.openxmlformats.org/officeDocument/2006/relationships/image" Target="../media/image8.gif"/><Relationship Id="rId9"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49C7CB-045A-4335-B7BF-2C06C556B17E}" type="doc">
      <dgm:prSet loTypeId="urn:microsoft.com/office/officeart/2005/8/layout/hProcess9" loCatId="process" qsTypeId="urn:microsoft.com/office/officeart/2005/8/quickstyle/simple1" qsCatId="simple" csTypeId="urn:microsoft.com/office/officeart/2005/8/colors/accent1_2" csCatId="accent1" phldr="1"/>
      <dgm:spPr/>
    </dgm:pt>
    <dgm:pt modelId="{1A1AF3E6-857D-443C-8CC8-3B5CB4C71810}">
      <dgm:prSet phldrT="[Text]"/>
      <dgm:spPr>
        <a:solidFill>
          <a:schemeClr val="accent2"/>
        </a:solidFill>
      </dgm:spPr>
      <dgm:t>
        <a:bodyPr/>
        <a:lstStyle/>
        <a:p>
          <a:r>
            <a:rPr lang="en-US" b="1" dirty="0" smtClean="0"/>
            <a:t>Does research directly involve one or more of 15 agents or toxins listed in the Policy?</a:t>
          </a:r>
          <a:endParaRPr lang="en-US" dirty="0"/>
        </a:p>
      </dgm:t>
    </dgm:pt>
    <dgm:pt modelId="{DAB3E28B-D542-47E1-8D10-45E966FCD7BC}" type="parTrans" cxnId="{2A614F49-3EFF-440E-BBC0-341625669343}">
      <dgm:prSet/>
      <dgm:spPr/>
      <dgm:t>
        <a:bodyPr/>
        <a:lstStyle/>
        <a:p>
          <a:endParaRPr lang="en-US"/>
        </a:p>
      </dgm:t>
    </dgm:pt>
    <dgm:pt modelId="{48355228-A214-4A5B-B6B6-A2BDB644D152}" type="sibTrans" cxnId="{2A614F49-3EFF-440E-BBC0-341625669343}">
      <dgm:prSet/>
      <dgm:spPr/>
      <dgm:t>
        <a:bodyPr/>
        <a:lstStyle/>
        <a:p>
          <a:endParaRPr lang="en-US"/>
        </a:p>
      </dgm:t>
    </dgm:pt>
    <dgm:pt modelId="{D1AB4625-A878-4221-B9F3-F7D71951B91F}">
      <dgm:prSet phldrT="[Text]"/>
      <dgm:spPr>
        <a:solidFill>
          <a:schemeClr val="accent3"/>
        </a:solidFill>
      </dgm:spPr>
      <dgm:t>
        <a:bodyPr/>
        <a:lstStyle/>
        <a:p>
          <a:endParaRPr lang="en-US" dirty="0"/>
        </a:p>
      </dgm:t>
    </dgm:pt>
    <dgm:pt modelId="{0BE1999C-D226-4AEE-8D22-0AF60C0E0AD5}" type="parTrans" cxnId="{DFBA7D0C-2D74-4936-8412-2074DD53B8D9}">
      <dgm:prSet/>
      <dgm:spPr/>
      <dgm:t>
        <a:bodyPr/>
        <a:lstStyle/>
        <a:p>
          <a:endParaRPr lang="en-US"/>
        </a:p>
      </dgm:t>
    </dgm:pt>
    <dgm:pt modelId="{E11F8BC3-8096-43E8-8198-1636A8DCFC64}" type="sibTrans" cxnId="{DFBA7D0C-2D74-4936-8412-2074DD53B8D9}">
      <dgm:prSet/>
      <dgm:spPr/>
      <dgm:t>
        <a:bodyPr/>
        <a:lstStyle/>
        <a:p>
          <a:endParaRPr lang="en-US"/>
        </a:p>
      </dgm:t>
    </dgm:pt>
    <dgm:pt modelId="{1E53E4C8-279E-48BC-9700-1F449B76938C}">
      <dgm:prSet phldrT="[Text]"/>
      <dgm:spPr>
        <a:solidFill>
          <a:schemeClr val="accent4"/>
        </a:solidFill>
      </dgm:spPr>
      <dgm:t>
        <a:bodyPr/>
        <a:lstStyle/>
        <a:p>
          <a:endParaRPr lang="en-US" dirty="0"/>
        </a:p>
      </dgm:t>
    </dgm:pt>
    <dgm:pt modelId="{DF40E05A-E1FC-4617-98EF-81081B39C6F1}" type="parTrans" cxnId="{D8104FEA-93BE-4452-BCA3-6359393E673E}">
      <dgm:prSet/>
      <dgm:spPr/>
      <dgm:t>
        <a:bodyPr/>
        <a:lstStyle/>
        <a:p>
          <a:endParaRPr lang="en-US"/>
        </a:p>
      </dgm:t>
    </dgm:pt>
    <dgm:pt modelId="{277A5587-44C0-4F31-80F2-29DD8575DD16}" type="sibTrans" cxnId="{D8104FEA-93BE-4452-BCA3-6359393E673E}">
      <dgm:prSet/>
      <dgm:spPr/>
      <dgm:t>
        <a:bodyPr/>
        <a:lstStyle/>
        <a:p>
          <a:endParaRPr lang="en-US"/>
        </a:p>
      </dgm:t>
    </dgm:pt>
    <dgm:pt modelId="{CD60D1A8-B6B8-4A74-A8DB-825CC65D9141}" type="pres">
      <dgm:prSet presAssocID="{6149C7CB-045A-4335-B7BF-2C06C556B17E}" presName="CompostProcess" presStyleCnt="0">
        <dgm:presLayoutVars>
          <dgm:dir/>
          <dgm:resizeHandles val="exact"/>
        </dgm:presLayoutVars>
      </dgm:prSet>
      <dgm:spPr/>
    </dgm:pt>
    <dgm:pt modelId="{BBD5EE86-8B4A-446E-BFFA-83FF6362BED1}" type="pres">
      <dgm:prSet presAssocID="{6149C7CB-045A-4335-B7BF-2C06C556B17E}" presName="arrow" presStyleLbl="bgShp" presStyleIdx="0" presStyleCnt="1"/>
      <dgm:spPr/>
    </dgm:pt>
    <dgm:pt modelId="{5DA2819C-6BF2-459D-B2D5-D4D26671D364}" type="pres">
      <dgm:prSet presAssocID="{6149C7CB-045A-4335-B7BF-2C06C556B17E}" presName="linearProcess" presStyleCnt="0"/>
      <dgm:spPr/>
    </dgm:pt>
    <dgm:pt modelId="{5F272D0F-79F9-42A6-9F6F-740804B3409E}" type="pres">
      <dgm:prSet presAssocID="{1A1AF3E6-857D-443C-8CC8-3B5CB4C71810}" presName="textNode" presStyleLbl="node1" presStyleIdx="0" presStyleCnt="3">
        <dgm:presLayoutVars>
          <dgm:bulletEnabled val="1"/>
        </dgm:presLayoutVars>
      </dgm:prSet>
      <dgm:spPr/>
      <dgm:t>
        <a:bodyPr/>
        <a:lstStyle/>
        <a:p>
          <a:endParaRPr lang="en-US"/>
        </a:p>
      </dgm:t>
    </dgm:pt>
    <dgm:pt modelId="{41165A8E-02AC-4461-8233-40EAF500E4DB}" type="pres">
      <dgm:prSet presAssocID="{48355228-A214-4A5B-B6B6-A2BDB644D152}" presName="sibTrans" presStyleCnt="0"/>
      <dgm:spPr/>
    </dgm:pt>
    <dgm:pt modelId="{6535BAA2-D817-4105-8193-A3AA44918F74}" type="pres">
      <dgm:prSet presAssocID="{D1AB4625-A878-4221-B9F3-F7D71951B91F}" presName="textNode" presStyleLbl="node1" presStyleIdx="1" presStyleCnt="3">
        <dgm:presLayoutVars>
          <dgm:bulletEnabled val="1"/>
        </dgm:presLayoutVars>
      </dgm:prSet>
      <dgm:spPr/>
      <dgm:t>
        <a:bodyPr/>
        <a:lstStyle/>
        <a:p>
          <a:endParaRPr lang="en-US"/>
        </a:p>
      </dgm:t>
    </dgm:pt>
    <dgm:pt modelId="{EDFEA8E8-7CD1-4ED8-80A0-A5A16CCE12DC}" type="pres">
      <dgm:prSet presAssocID="{E11F8BC3-8096-43E8-8198-1636A8DCFC64}" presName="sibTrans" presStyleCnt="0"/>
      <dgm:spPr/>
    </dgm:pt>
    <dgm:pt modelId="{71757601-EC7A-4ED7-91FA-68A4C19DED5A}" type="pres">
      <dgm:prSet presAssocID="{1E53E4C8-279E-48BC-9700-1F449B76938C}" presName="textNode" presStyleLbl="node1" presStyleIdx="2" presStyleCnt="3">
        <dgm:presLayoutVars>
          <dgm:bulletEnabled val="1"/>
        </dgm:presLayoutVars>
      </dgm:prSet>
      <dgm:spPr/>
      <dgm:t>
        <a:bodyPr/>
        <a:lstStyle/>
        <a:p>
          <a:endParaRPr lang="en-US"/>
        </a:p>
      </dgm:t>
    </dgm:pt>
  </dgm:ptLst>
  <dgm:cxnLst>
    <dgm:cxn modelId="{DFBA7D0C-2D74-4936-8412-2074DD53B8D9}" srcId="{6149C7CB-045A-4335-B7BF-2C06C556B17E}" destId="{D1AB4625-A878-4221-B9F3-F7D71951B91F}" srcOrd="1" destOrd="0" parTransId="{0BE1999C-D226-4AEE-8D22-0AF60C0E0AD5}" sibTransId="{E11F8BC3-8096-43E8-8198-1636A8DCFC64}"/>
    <dgm:cxn modelId="{09C8A80F-FE45-4907-869A-FE4B7C414B26}" type="presOf" srcId="{6149C7CB-045A-4335-B7BF-2C06C556B17E}" destId="{CD60D1A8-B6B8-4A74-A8DB-825CC65D9141}" srcOrd="0" destOrd="0" presId="urn:microsoft.com/office/officeart/2005/8/layout/hProcess9"/>
    <dgm:cxn modelId="{D8104FEA-93BE-4452-BCA3-6359393E673E}" srcId="{6149C7CB-045A-4335-B7BF-2C06C556B17E}" destId="{1E53E4C8-279E-48BC-9700-1F449B76938C}" srcOrd="2" destOrd="0" parTransId="{DF40E05A-E1FC-4617-98EF-81081B39C6F1}" sibTransId="{277A5587-44C0-4F31-80F2-29DD8575DD16}"/>
    <dgm:cxn modelId="{2A614F49-3EFF-440E-BBC0-341625669343}" srcId="{6149C7CB-045A-4335-B7BF-2C06C556B17E}" destId="{1A1AF3E6-857D-443C-8CC8-3B5CB4C71810}" srcOrd="0" destOrd="0" parTransId="{DAB3E28B-D542-47E1-8D10-45E966FCD7BC}" sibTransId="{48355228-A214-4A5B-B6B6-A2BDB644D152}"/>
    <dgm:cxn modelId="{15A38277-173B-4AEA-8DAE-27801AD4A8F4}" type="presOf" srcId="{D1AB4625-A878-4221-B9F3-F7D71951B91F}" destId="{6535BAA2-D817-4105-8193-A3AA44918F74}" srcOrd="0" destOrd="0" presId="urn:microsoft.com/office/officeart/2005/8/layout/hProcess9"/>
    <dgm:cxn modelId="{93C9CEBF-8A42-4367-968D-10D17B2372AC}" type="presOf" srcId="{1A1AF3E6-857D-443C-8CC8-3B5CB4C71810}" destId="{5F272D0F-79F9-42A6-9F6F-740804B3409E}" srcOrd="0" destOrd="0" presId="urn:microsoft.com/office/officeart/2005/8/layout/hProcess9"/>
    <dgm:cxn modelId="{9348E2F0-39B0-4194-8288-D325EB2FFD89}" type="presOf" srcId="{1E53E4C8-279E-48BC-9700-1F449B76938C}" destId="{71757601-EC7A-4ED7-91FA-68A4C19DED5A}" srcOrd="0" destOrd="0" presId="urn:microsoft.com/office/officeart/2005/8/layout/hProcess9"/>
    <dgm:cxn modelId="{F77FB915-1AE4-4A93-8B4A-BF71EA3E67CF}" type="presParOf" srcId="{CD60D1A8-B6B8-4A74-A8DB-825CC65D9141}" destId="{BBD5EE86-8B4A-446E-BFFA-83FF6362BED1}" srcOrd="0" destOrd="0" presId="urn:microsoft.com/office/officeart/2005/8/layout/hProcess9"/>
    <dgm:cxn modelId="{998BBE73-BA5D-4E06-8136-E2929B695213}" type="presParOf" srcId="{CD60D1A8-B6B8-4A74-A8DB-825CC65D9141}" destId="{5DA2819C-6BF2-459D-B2D5-D4D26671D364}" srcOrd="1" destOrd="0" presId="urn:microsoft.com/office/officeart/2005/8/layout/hProcess9"/>
    <dgm:cxn modelId="{697354E6-4771-4087-810F-D011E2042F2E}" type="presParOf" srcId="{5DA2819C-6BF2-459D-B2D5-D4D26671D364}" destId="{5F272D0F-79F9-42A6-9F6F-740804B3409E}" srcOrd="0" destOrd="0" presId="urn:microsoft.com/office/officeart/2005/8/layout/hProcess9"/>
    <dgm:cxn modelId="{2BAC6C13-88C2-4E80-8F8D-20575B1F5A7C}" type="presParOf" srcId="{5DA2819C-6BF2-459D-B2D5-D4D26671D364}" destId="{41165A8E-02AC-4461-8233-40EAF500E4DB}" srcOrd="1" destOrd="0" presId="urn:microsoft.com/office/officeart/2005/8/layout/hProcess9"/>
    <dgm:cxn modelId="{B72B2B96-B1BD-4C2D-B04A-D46203B8D47D}" type="presParOf" srcId="{5DA2819C-6BF2-459D-B2D5-D4D26671D364}" destId="{6535BAA2-D817-4105-8193-A3AA44918F74}" srcOrd="2" destOrd="0" presId="urn:microsoft.com/office/officeart/2005/8/layout/hProcess9"/>
    <dgm:cxn modelId="{91A2C23C-735B-4930-9D66-2BF023992526}" type="presParOf" srcId="{5DA2819C-6BF2-459D-B2D5-D4D26671D364}" destId="{EDFEA8E8-7CD1-4ED8-80A0-A5A16CCE12DC}" srcOrd="3" destOrd="0" presId="urn:microsoft.com/office/officeart/2005/8/layout/hProcess9"/>
    <dgm:cxn modelId="{225CE766-C01B-4C9A-B50A-FADAC592858F}" type="presParOf" srcId="{5DA2819C-6BF2-459D-B2D5-D4D26671D364}" destId="{71757601-EC7A-4ED7-91FA-68A4C19DED5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5A7453-11A9-4103-92F8-761B9F2593A9}" type="doc">
      <dgm:prSet loTypeId="urn:microsoft.com/office/officeart/2005/8/layout/hProcess9" loCatId="process" qsTypeId="urn:microsoft.com/office/officeart/2005/8/quickstyle/simple1" qsCatId="simple" csTypeId="urn:microsoft.com/office/officeart/2005/8/colors/colorful1" csCatId="colorful" phldr="1"/>
      <dgm:spPr/>
    </dgm:pt>
    <dgm:pt modelId="{654ED2AB-1814-48C7-A992-F6B77D1A43FD}">
      <dgm:prSet phldrT="[Text]"/>
      <dgm:spPr/>
      <dgm:t>
        <a:bodyPr/>
        <a:lstStyle/>
        <a:p>
          <a:r>
            <a:rPr lang="en-US" dirty="0" smtClean="0">
              <a:solidFill>
                <a:schemeClr val="bg1">
                  <a:lumMod val="75000"/>
                </a:schemeClr>
              </a:solidFill>
            </a:rPr>
            <a:t>Does research directly involve one or more of 15 agents or toxins listed in the Policy?</a:t>
          </a:r>
          <a:endParaRPr lang="en-US" dirty="0"/>
        </a:p>
      </dgm:t>
    </dgm:pt>
    <dgm:pt modelId="{5E7952E2-BE2F-419D-AC6B-CF35635E0B53}" type="parTrans" cxnId="{8B73E3F9-C2B7-437D-AABD-5782197E2285}">
      <dgm:prSet/>
      <dgm:spPr/>
      <dgm:t>
        <a:bodyPr/>
        <a:lstStyle/>
        <a:p>
          <a:endParaRPr lang="en-US"/>
        </a:p>
      </dgm:t>
    </dgm:pt>
    <dgm:pt modelId="{7301D01C-BE04-46B3-8095-35C3C25BFCAF}" type="sibTrans" cxnId="{8B73E3F9-C2B7-437D-AABD-5782197E2285}">
      <dgm:prSet/>
      <dgm:spPr/>
      <dgm:t>
        <a:bodyPr/>
        <a:lstStyle/>
        <a:p>
          <a:endParaRPr lang="en-US"/>
        </a:p>
      </dgm:t>
    </dgm:pt>
    <dgm:pt modelId="{347AA2BE-562D-421B-BAAC-EA793D6794E4}">
      <dgm:prSet phldrT="[Text]"/>
      <dgm:spPr/>
      <dgm:t>
        <a:bodyPr/>
        <a:lstStyle/>
        <a:p>
          <a:r>
            <a:rPr lang="en-US" b="1" dirty="0" smtClean="0"/>
            <a:t>Does research aim to or is reasonably predicted to produce one of seven listed experimental effects?</a:t>
          </a:r>
          <a:endParaRPr lang="en-US" dirty="0"/>
        </a:p>
      </dgm:t>
    </dgm:pt>
    <dgm:pt modelId="{810EA3A3-2F10-4570-9F9D-7DCD5BC4CD57}" type="parTrans" cxnId="{D6ED9F98-4F18-4CAF-8AC6-323705F02D38}">
      <dgm:prSet/>
      <dgm:spPr/>
      <dgm:t>
        <a:bodyPr/>
        <a:lstStyle/>
        <a:p>
          <a:endParaRPr lang="en-US"/>
        </a:p>
      </dgm:t>
    </dgm:pt>
    <dgm:pt modelId="{B1DA4EAF-CD02-47E1-A16D-9C9AB297B854}" type="sibTrans" cxnId="{D6ED9F98-4F18-4CAF-8AC6-323705F02D38}">
      <dgm:prSet/>
      <dgm:spPr/>
      <dgm:t>
        <a:bodyPr/>
        <a:lstStyle/>
        <a:p>
          <a:endParaRPr lang="en-US"/>
        </a:p>
      </dgm:t>
    </dgm:pt>
    <dgm:pt modelId="{42F20235-9435-461C-BAAB-943D6A3A2638}">
      <dgm:prSet phldrT="[Text]"/>
      <dgm:spPr/>
      <dgm:t>
        <a:bodyPr/>
        <a:lstStyle/>
        <a:p>
          <a:endParaRPr lang="en-US" dirty="0"/>
        </a:p>
      </dgm:t>
    </dgm:pt>
    <dgm:pt modelId="{5548C9EC-4202-4BC7-BE24-884AFEDECF36}" type="parTrans" cxnId="{0328E122-3BB3-422F-BDA4-FBC20EB5E44C}">
      <dgm:prSet/>
      <dgm:spPr/>
      <dgm:t>
        <a:bodyPr/>
        <a:lstStyle/>
        <a:p>
          <a:endParaRPr lang="en-US"/>
        </a:p>
      </dgm:t>
    </dgm:pt>
    <dgm:pt modelId="{84AF00FC-9130-462F-989E-7B737B2816AF}" type="sibTrans" cxnId="{0328E122-3BB3-422F-BDA4-FBC20EB5E44C}">
      <dgm:prSet/>
      <dgm:spPr/>
      <dgm:t>
        <a:bodyPr/>
        <a:lstStyle/>
        <a:p>
          <a:endParaRPr lang="en-US"/>
        </a:p>
      </dgm:t>
    </dgm:pt>
    <dgm:pt modelId="{8CA74B3A-1A93-4D20-874D-F91CBAE53FE6}" type="pres">
      <dgm:prSet presAssocID="{E95A7453-11A9-4103-92F8-761B9F2593A9}" presName="CompostProcess" presStyleCnt="0">
        <dgm:presLayoutVars>
          <dgm:dir/>
          <dgm:resizeHandles val="exact"/>
        </dgm:presLayoutVars>
      </dgm:prSet>
      <dgm:spPr/>
    </dgm:pt>
    <dgm:pt modelId="{40D1BA7D-63D2-463A-8BCC-8E8F3D796118}" type="pres">
      <dgm:prSet presAssocID="{E95A7453-11A9-4103-92F8-761B9F2593A9}" presName="arrow" presStyleLbl="bgShp" presStyleIdx="0" presStyleCnt="1"/>
      <dgm:spPr/>
    </dgm:pt>
    <dgm:pt modelId="{7EAF35EB-6F62-4AF9-96BA-16CE7507A40E}" type="pres">
      <dgm:prSet presAssocID="{E95A7453-11A9-4103-92F8-761B9F2593A9}" presName="linearProcess" presStyleCnt="0"/>
      <dgm:spPr/>
    </dgm:pt>
    <dgm:pt modelId="{B9571821-6D7A-4EC8-B20A-C75EB253EF87}" type="pres">
      <dgm:prSet presAssocID="{654ED2AB-1814-48C7-A992-F6B77D1A43FD}" presName="textNode" presStyleLbl="node1" presStyleIdx="0" presStyleCnt="3">
        <dgm:presLayoutVars>
          <dgm:bulletEnabled val="1"/>
        </dgm:presLayoutVars>
      </dgm:prSet>
      <dgm:spPr/>
      <dgm:t>
        <a:bodyPr/>
        <a:lstStyle/>
        <a:p>
          <a:endParaRPr lang="en-US"/>
        </a:p>
      </dgm:t>
    </dgm:pt>
    <dgm:pt modelId="{53282815-6605-4D03-8ADB-C9182D28B7C4}" type="pres">
      <dgm:prSet presAssocID="{7301D01C-BE04-46B3-8095-35C3C25BFCAF}" presName="sibTrans" presStyleCnt="0"/>
      <dgm:spPr/>
    </dgm:pt>
    <dgm:pt modelId="{AC9855B8-BE54-4F0A-AF98-9E4B35A15F23}" type="pres">
      <dgm:prSet presAssocID="{347AA2BE-562D-421B-BAAC-EA793D6794E4}" presName="textNode" presStyleLbl="node1" presStyleIdx="1" presStyleCnt="3">
        <dgm:presLayoutVars>
          <dgm:bulletEnabled val="1"/>
        </dgm:presLayoutVars>
      </dgm:prSet>
      <dgm:spPr/>
      <dgm:t>
        <a:bodyPr/>
        <a:lstStyle/>
        <a:p>
          <a:endParaRPr lang="en-US"/>
        </a:p>
      </dgm:t>
    </dgm:pt>
    <dgm:pt modelId="{2D0D4BB4-4F12-4A82-A12C-E643B837408F}" type="pres">
      <dgm:prSet presAssocID="{B1DA4EAF-CD02-47E1-A16D-9C9AB297B854}" presName="sibTrans" presStyleCnt="0"/>
      <dgm:spPr/>
    </dgm:pt>
    <dgm:pt modelId="{2B17883A-964D-4E92-843C-7C6832492F00}" type="pres">
      <dgm:prSet presAssocID="{42F20235-9435-461C-BAAB-943D6A3A2638}" presName="textNode" presStyleLbl="node1" presStyleIdx="2" presStyleCnt="3">
        <dgm:presLayoutVars>
          <dgm:bulletEnabled val="1"/>
        </dgm:presLayoutVars>
      </dgm:prSet>
      <dgm:spPr/>
      <dgm:t>
        <a:bodyPr/>
        <a:lstStyle/>
        <a:p>
          <a:endParaRPr lang="en-US"/>
        </a:p>
      </dgm:t>
    </dgm:pt>
  </dgm:ptLst>
  <dgm:cxnLst>
    <dgm:cxn modelId="{0328E122-3BB3-422F-BDA4-FBC20EB5E44C}" srcId="{E95A7453-11A9-4103-92F8-761B9F2593A9}" destId="{42F20235-9435-461C-BAAB-943D6A3A2638}" srcOrd="2" destOrd="0" parTransId="{5548C9EC-4202-4BC7-BE24-884AFEDECF36}" sibTransId="{84AF00FC-9130-462F-989E-7B737B2816AF}"/>
    <dgm:cxn modelId="{8B73E3F9-C2B7-437D-AABD-5782197E2285}" srcId="{E95A7453-11A9-4103-92F8-761B9F2593A9}" destId="{654ED2AB-1814-48C7-A992-F6B77D1A43FD}" srcOrd="0" destOrd="0" parTransId="{5E7952E2-BE2F-419D-AC6B-CF35635E0B53}" sibTransId="{7301D01C-BE04-46B3-8095-35C3C25BFCAF}"/>
    <dgm:cxn modelId="{FBD6F3C2-AD5C-42EA-A81B-D90AD847A170}" type="presOf" srcId="{347AA2BE-562D-421B-BAAC-EA793D6794E4}" destId="{AC9855B8-BE54-4F0A-AF98-9E4B35A15F23}" srcOrd="0" destOrd="0" presId="urn:microsoft.com/office/officeart/2005/8/layout/hProcess9"/>
    <dgm:cxn modelId="{2C0CA240-C9EE-4B1F-BE32-4A990BAFCFE6}" type="presOf" srcId="{E95A7453-11A9-4103-92F8-761B9F2593A9}" destId="{8CA74B3A-1A93-4D20-874D-F91CBAE53FE6}" srcOrd="0" destOrd="0" presId="urn:microsoft.com/office/officeart/2005/8/layout/hProcess9"/>
    <dgm:cxn modelId="{D6ED9F98-4F18-4CAF-8AC6-323705F02D38}" srcId="{E95A7453-11A9-4103-92F8-761B9F2593A9}" destId="{347AA2BE-562D-421B-BAAC-EA793D6794E4}" srcOrd="1" destOrd="0" parTransId="{810EA3A3-2F10-4570-9F9D-7DCD5BC4CD57}" sibTransId="{B1DA4EAF-CD02-47E1-A16D-9C9AB297B854}"/>
    <dgm:cxn modelId="{5B584F1E-C425-42C1-9843-601009CFCE62}" type="presOf" srcId="{42F20235-9435-461C-BAAB-943D6A3A2638}" destId="{2B17883A-964D-4E92-843C-7C6832492F00}" srcOrd="0" destOrd="0" presId="urn:microsoft.com/office/officeart/2005/8/layout/hProcess9"/>
    <dgm:cxn modelId="{59762A26-7A5B-4763-8217-3A36DB639262}" type="presOf" srcId="{654ED2AB-1814-48C7-A992-F6B77D1A43FD}" destId="{B9571821-6D7A-4EC8-B20A-C75EB253EF87}" srcOrd="0" destOrd="0" presId="urn:microsoft.com/office/officeart/2005/8/layout/hProcess9"/>
    <dgm:cxn modelId="{42F98724-1C52-4FEC-AEE4-1E31A5C7D13C}" type="presParOf" srcId="{8CA74B3A-1A93-4D20-874D-F91CBAE53FE6}" destId="{40D1BA7D-63D2-463A-8BCC-8E8F3D796118}" srcOrd="0" destOrd="0" presId="urn:microsoft.com/office/officeart/2005/8/layout/hProcess9"/>
    <dgm:cxn modelId="{4B4F1E26-2474-4FBD-9861-91F6D52739AB}" type="presParOf" srcId="{8CA74B3A-1A93-4D20-874D-F91CBAE53FE6}" destId="{7EAF35EB-6F62-4AF9-96BA-16CE7507A40E}" srcOrd="1" destOrd="0" presId="urn:microsoft.com/office/officeart/2005/8/layout/hProcess9"/>
    <dgm:cxn modelId="{47F6290E-63F0-4D74-BDC3-040EB86DA3B5}" type="presParOf" srcId="{7EAF35EB-6F62-4AF9-96BA-16CE7507A40E}" destId="{B9571821-6D7A-4EC8-B20A-C75EB253EF87}" srcOrd="0" destOrd="0" presId="urn:microsoft.com/office/officeart/2005/8/layout/hProcess9"/>
    <dgm:cxn modelId="{673FB7B6-E192-47F9-A7C3-6E84E2798022}" type="presParOf" srcId="{7EAF35EB-6F62-4AF9-96BA-16CE7507A40E}" destId="{53282815-6605-4D03-8ADB-C9182D28B7C4}" srcOrd="1" destOrd="0" presId="urn:microsoft.com/office/officeart/2005/8/layout/hProcess9"/>
    <dgm:cxn modelId="{1B5898EF-03E7-46F3-822A-2B9203138AA3}" type="presParOf" srcId="{7EAF35EB-6F62-4AF9-96BA-16CE7507A40E}" destId="{AC9855B8-BE54-4F0A-AF98-9E4B35A15F23}" srcOrd="2" destOrd="0" presId="urn:microsoft.com/office/officeart/2005/8/layout/hProcess9"/>
    <dgm:cxn modelId="{B72E8982-1566-4317-9E0D-CD66F36926F2}" type="presParOf" srcId="{7EAF35EB-6F62-4AF9-96BA-16CE7507A40E}" destId="{2D0D4BB4-4F12-4A82-A12C-E643B837408F}" srcOrd="3" destOrd="0" presId="urn:microsoft.com/office/officeart/2005/8/layout/hProcess9"/>
    <dgm:cxn modelId="{D0741400-277C-42D2-927B-14D401FA79B6}" type="presParOf" srcId="{7EAF35EB-6F62-4AF9-96BA-16CE7507A40E}" destId="{2B17883A-964D-4E92-843C-7C6832492F0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3E7476-21A5-4642-AE40-42E487A90125}" type="doc">
      <dgm:prSet loTypeId="urn:microsoft.com/office/officeart/2005/8/layout/hProcess9" loCatId="process" qsTypeId="urn:microsoft.com/office/officeart/2005/8/quickstyle/simple1" qsCatId="simple" csTypeId="urn:microsoft.com/office/officeart/2005/8/colors/colorful1" csCatId="colorful" phldr="1"/>
      <dgm:spPr/>
    </dgm:pt>
    <dgm:pt modelId="{B600AB25-2337-4BEA-8312-7311B67C13B1}">
      <dgm:prSet phldrT="[Text]"/>
      <dgm:spPr/>
      <dgm:t>
        <a:bodyPr/>
        <a:lstStyle/>
        <a:p>
          <a:r>
            <a:rPr lang="en-US" dirty="0" smtClean="0">
              <a:solidFill>
                <a:schemeClr val="bg1">
                  <a:lumMod val="75000"/>
                </a:schemeClr>
              </a:solidFill>
            </a:rPr>
            <a:t>Does research directly involve one or more of 15 agents or toxins listed in the Policy?</a:t>
          </a:r>
          <a:endParaRPr lang="en-US" dirty="0"/>
        </a:p>
      </dgm:t>
    </dgm:pt>
    <dgm:pt modelId="{65F9679C-C20C-4671-B4E4-33A6290F9D28}" type="parTrans" cxnId="{A5A008E1-92B3-464B-B401-E248B58EF4B2}">
      <dgm:prSet/>
      <dgm:spPr/>
      <dgm:t>
        <a:bodyPr/>
        <a:lstStyle/>
        <a:p>
          <a:endParaRPr lang="en-US"/>
        </a:p>
      </dgm:t>
    </dgm:pt>
    <dgm:pt modelId="{4ACD3FFB-6B3F-4369-85B7-9001D1F521E0}" type="sibTrans" cxnId="{A5A008E1-92B3-464B-B401-E248B58EF4B2}">
      <dgm:prSet/>
      <dgm:spPr/>
      <dgm:t>
        <a:bodyPr/>
        <a:lstStyle/>
        <a:p>
          <a:endParaRPr lang="en-US"/>
        </a:p>
      </dgm:t>
    </dgm:pt>
    <dgm:pt modelId="{8CA579F1-9C9C-44CB-B2D5-3060DA2E671E}">
      <dgm:prSet phldrT="[Text]"/>
      <dgm:spPr/>
      <dgm:t>
        <a:bodyPr/>
        <a:lstStyle/>
        <a:p>
          <a:r>
            <a:rPr lang="en-US" dirty="0" smtClean="0">
              <a:solidFill>
                <a:schemeClr val="bg1">
                  <a:lumMod val="75000"/>
                </a:schemeClr>
              </a:solidFill>
            </a:rPr>
            <a:t>Does research aim to or reasonably predicted to produce one of seven listed experimental effects?</a:t>
          </a:r>
          <a:endParaRPr lang="en-US" dirty="0"/>
        </a:p>
      </dgm:t>
    </dgm:pt>
    <dgm:pt modelId="{5D76FE9F-29B0-4571-9F3C-D333005E57C2}" type="parTrans" cxnId="{7BFE0ECE-1ACA-426B-B4B6-19C953E4D46A}">
      <dgm:prSet/>
      <dgm:spPr/>
      <dgm:t>
        <a:bodyPr/>
        <a:lstStyle/>
        <a:p>
          <a:endParaRPr lang="en-US"/>
        </a:p>
      </dgm:t>
    </dgm:pt>
    <dgm:pt modelId="{B07FA415-B579-4E1D-83AD-2CAEFE8154E0}" type="sibTrans" cxnId="{7BFE0ECE-1ACA-426B-B4B6-19C953E4D46A}">
      <dgm:prSet/>
      <dgm:spPr/>
      <dgm:t>
        <a:bodyPr/>
        <a:lstStyle/>
        <a:p>
          <a:endParaRPr lang="en-US"/>
        </a:p>
      </dgm:t>
    </dgm:pt>
    <dgm:pt modelId="{F32A6862-2C2A-47DF-878A-6DAF66768314}">
      <dgm:prSet phldrT="[Text]"/>
      <dgm:spPr/>
      <dgm:t>
        <a:bodyPr/>
        <a:lstStyle/>
        <a:p>
          <a:r>
            <a:rPr lang="en-US" b="1" dirty="0" smtClean="0"/>
            <a:t>Does research meet definition of DURC?</a:t>
          </a:r>
          <a:endParaRPr lang="en-US" dirty="0"/>
        </a:p>
      </dgm:t>
    </dgm:pt>
    <dgm:pt modelId="{B12FBA05-BD22-4006-AAEB-B9986712D9E7}" type="parTrans" cxnId="{2BAD46E8-D58B-4929-B63F-37EDEB6B9492}">
      <dgm:prSet/>
      <dgm:spPr/>
      <dgm:t>
        <a:bodyPr/>
        <a:lstStyle/>
        <a:p>
          <a:endParaRPr lang="en-US"/>
        </a:p>
      </dgm:t>
    </dgm:pt>
    <dgm:pt modelId="{93C8A7F2-ED90-46E6-A414-E12B2BED09CB}" type="sibTrans" cxnId="{2BAD46E8-D58B-4929-B63F-37EDEB6B9492}">
      <dgm:prSet/>
      <dgm:spPr/>
      <dgm:t>
        <a:bodyPr/>
        <a:lstStyle/>
        <a:p>
          <a:endParaRPr lang="en-US"/>
        </a:p>
      </dgm:t>
    </dgm:pt>
    <dgm:pt modelId="{D41B3BEF-78D0-4F9D-90B4-BCF5C11E19C9}" type="pres">
      <dgm:prSet presAssocID="{143E7476-21A5-4642-AE40-42E487A90125}" presName="CompostProcess" presStyleCnt="0">
        <dgm:presLayoutVars>
          <dgm:dir/>
          <dgm:resizeHandles val="exact"/>
        </dgm:presLayoutVars>
      </dgm:prSet>
      <dgm:spPr/>
    </dgm:pt>
    <dgm:pt modelId="{D393AB2E-217F-4EB9-9072-5DD6423BF20A}" type="pres">
      <dgm:prSet presAssocID="{143E7476-21A5-4642-AE40-42E487A90125}" presName="arrow" presStyleLbl="bgShp" presStyleIdx="0" presStyleCnt="1"/>
      <dgm:spPr/>
    </dgm:pt>
    <dgm:pt modelId="{2E6A1086-3B5E-40A5-8B27-AEF52BA4A45A}" type="pres">
      <dgm:prSet presAssocID="{143E7476-21A5-4642-AE40-42E487A90125}" presName="linearProcess" presStyleCnt="0"/>
      <dgm:spPr/>
    </dgm:pt>
    <dgm:pt modelId="{23489679-F869-4031-A34D-5EDA376CB70B}" type="pres">
      <dgm:prSet presAssocID="{B600AB25-2337-4BEA-8312-7311B67C13B1}" presName="textNode" presStyleLbl="node1" presStyleIdx="0" presStyleCnt="3">
        <dgm:presLayoutVars>
          <dgm:bulletEnabled val="1"/>
        </dgm:presLayoutVars>
      </dgm:prSet>
      <dgm:spPr/>
      <dgm:t>
        <a:bodyPr/>
        <a:lstStyle/>
        <a:p>
          <a:endParaRPr lang="en-US"/>
        </a:p>
      </dgm:t>
    </dgm:pt>
    <dgm:pt modelId="{29D1C7B6-351F-4B93-BDA1-255BFFCE31D3}" type="pres">
      <dgm:prSet presAssocID="{4ACD3FFB-6B3F-4369-85B7-9001D1F521E0}" presName="sibTrans" presStyleCnt="0"/>
      <dgm:spPr/>
    </dgm:pt>
    <dgm:pt modelId="{175147BA-5506-4D0B-AC2B-EA3526AFBE36}" type="pres">
      <dgm:prSet presAssocID="{8CA579F1-9C9C-44CB-B2D5-3060DA2E671E}" presName="textNode" presStyleLbl="node1" presStyleIdx="1" presStyleCnt="3">
        <dgm:presLayoutVars>
          <dgm:bulletEnabled val="1"/>
        </dgm:presLayoutVars>
      </dgm:prSet>
      <dgm:spPr/>
      <dgm:t>
        <a:bodyPr/>
        <a:lstStyle/>
        <a:p>
          <a:endParaRPr lang="en-US"/>
        </a:p>
      </dgm:t>
    </dgm:pt>
    <dgm:pt modelId="{ED409C1B-0F18-4C3B-8B5B-FC5381743322}" type="pres">
      <dgm:prSet presAssocID="{B07FA415-B579-4E1D-83AD-2CAEFE8154E0}" presName="sibTrans" presStyleCnt="0"/>
      <dgm:spPr/>
    </dgm:pt>
    <dgm:pt modelId="{E80A55C9-CA46-463A-88E6-514957322AE6}" type="pres">
      <dgm:prSet presAssocID="{F32A6862-2C2A-47DF-878A-6DAF66768314}" presName="textNode" presStyleLbl="node1" presStyleIdx="2" presStyleCnt="3">
        <dgm:presLayoutVars>
          <dgm:bulletEnabled val="1"/>
        </dgm:presLayoutVars>
      </dgm:prSet>
      <dgm:spPr/>
      <dgm:t>
        <a:bodyPr/>
        <a:lstStyle/>
        <a:p>
          <a:endParaRPr lang="en-US"/>
        </a:p>
      </dgm:t>
    </dgm:pt>
  </dgm:ptLst>
  <dgm:cxnLst>
    <dgm:cxn modelId="{DB80AB78-8E48-4937-8378-A551650AACEA}" type="presOf" srcId="{143E7476-21A5-4642-AE40-42E487A90125}" destId="{D41B3BEF-78D0-4F9D-90B4-BCF5C11E19C9}" srcOrd="0" destOrd="0" presId="urn:microsoft.com/office/officeart/2005/8/layout/hProcess9"/>
    <dgm:cxn modelId="{A5A008E1-92B3-464B-B401-E248B58EF4B2}" srcId="{143E7476-21A5-4642-AE40-42E487A90125}" destId="{B600AB25-2337-4BEA-8312-7311B67C13B1}" srcOrd="0" destOrd="0" parTransId="{65F9679C-C20C-4671-B4E4-33A6290F9D28}" sibTransId="{4ACD3FFB-6B3F-4369-85B7-9001D1F521E0}"/>
    <dgm:cxn modelId="{774214AB-243C-441F-A271-0059A6311578}" type="presOf" srcId="{B600AB25-2337-4BEA-8312-7311B67C13B1}" destId="{23489679-F869-4031-A34D-5EDA376CB70B}" srcOrd="0" destOrd="0" presId="urn:microsoft.com/office/officeart/2005/8/layout/hProcess9"/>
    <dgm:cxn modelId="{7BFE0ECE-1ACA-426B-B4B6-19C953E4D46A}" srcId="{143E7476-21A5-4642-AE40-42E487A90125}" destId="{8CA579F1-9C9C-44CB-B2D5-3060DA2E671E}" srcOrd="1" destOrd="0" parTransId="{5D76FE9F-29B0-4571-9F3C-D333005E57C2}" sibTransId="{B07FA415-B579-4E1D-83AD-2CAEFE8154E0}"/>
    <dgm:cxn modelId="{34ED63F7-EEDA-4751-B495-47973723976E}" type="presOf" srcId="{8CA579F1-9C9C-44CB-B2D5-3060DA2E671E}" destId="{175147BA-5506-4D0B-AC2B-EA3526AFBE36}" srcOrd="0" destOrd="0" presId="urn:microsoft.com/office/officeart/2005/8/layout/hProcess9"/>
    <dgm:cxn modelId="{2BAD46E8-D58B-4929-B63F-37EDEB6B9492}" srcId="{143E7476-21A5-4642-AE40-42E487A90125}" destId="{F32A6862-2C2A-47DF-878A-6DAF66768314}" srcOrd="2" destOrd="0" parTransId="{B12FBA05-BD22-4006-AAEB-B9986712D9E7}" sibTransId="{93C8A7F2-ED90-46E6-A414-E12B2BED09CB}"/>
    <dgm:cxn modelId="{91563DB8-A808-4355-BD37-193A1E5CF730}" type="presOf" srcId="{F32A6862-2C2A-47DF-878A-6DAF66768314}" destId="{E80A55C9-CA46-463A-88E6-514957322AE6}" srcOrd="0" destOrd="0" presId="urn:microsoft.com/office/officeart/2005/8/layout/hProcess9"/>
    <dgm:cxn modelId="{3FD9AB32-26EF-4E5C-BECB-27FCA12E1330}" type="presParOf" srcId="{D41B3BEF-78D0-4F9D-90B4-BCF5C11E19C9}" destId="{D393AB2E-217F-4EB9-9072-5DD6423BF20A}" srcOrd="0" destOrd="0" presId="urn:microsoft.com/office/officeart/2005/8/layout/hProcess9"/>
    <dgm:cxn modelId="{035BEB55-2500-462E-B743-038B0127CC34}" type="presParOf" srcId="{D41B3BEF-78D0-4F9D-90B4-BCF5C11E19C9}" destId="{2E6A1086-3B5E-40A5-8B27-AEF52BA4A45A}" srcOrd="1" destOrd="0" presId="urn:microsoft.com/office/officeart/2005/8/layout/hProcess9"/>
    <dgm:cxn modelId="{AF87823B-CC7C-46A9-98A1-FA59DDD30441}" type="presParOf" srcId="{2E6A1086-3B5E-40A5-8B27-AEF52BA4A45A}" destId="{23489679-F869-4031-A34D-5EDA376CB70B}" srcOrd="0" destOrd="0" presId="urn:microsoft.com/office/officeart/2005/8/layout/hProcess9"/>
    <dgm:cxn modelId="{0E7C991C-1BE8-480B-A9D7-9AE2E0EECBC1}" type="presParOf" srcId="{2E6A1086-3B5E-40A5-8B27-AEF52BA4A45A}" destId="{29D1C7B6-351F-4B93-BDA1-255BFFCE31D3}" srcOrd="1" destOrd="0" presId="urn:microsoft.com/office/officeart/2005/8/layout/hProcess9"/>
    <dgm:cxn modelId="{635B1516-2FAF-4DDC-8909-19F81740F40B}" type="presParOf" srcId="{2E6A1086-3B5E-40A5-8B27-AEF52BA4A45A}" destId="{175147BA-5506-4D0B-AC2B-EA3526AFBE36}" srcOrd="2" destOrd="0" presId="urn:microsoft.com/office/officeart/2005/8/layout/hProcess9"/>
    <dgm:cxn modelId="{C200C364-D37C-4D15-A6FC-C44019877705}" type="presParOf" srcId="{2E6A1086-3B5E-40A5-8B27-AEF52BA4A45A}" destId="{ED409C1B-0F18-4C3B-8B5B-FC5381743322}" srcOrd="3" destOrd="0" presId="urn:microsoft.com/office/officeart/2005/8/layout/hProcess9"/>
    <dgm:cxn modelId="{BC0B4B07-A5BE-4F44-A5FE-1FA9869E07F6}" type="presParOf" srcId="{2E6A1086-3B5E-40A5-8B27-AEF52BA4A45A}" destId="{E80A55C9-CA46-463A-88E6-514957322AE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0B05F1-BABC-463E-8376-443CB4EA1B7C}" type="doc">
      <dgm:prSet loTypeId="urn:microsoft.com/office/officeart/2005/8/layout/hProcess9" loCatId="process" qsTypeId="urn:microsoft.com/office/officeart/2005/8/quickstyle/simple1" qsCatId="simple" csTypeId="urn:microsoft.com/office/officeart/2005/8/colors/colorful1" csCatId="colorful" phldr="1"/>
      <dgm:spPr/>
    </dgm:pt>
    <dgm:pt modelId="{E6063482-0A52-47B3-A78C-C8F77010B854}">
      <dgm:prSet phldrT="[Text]"/>
      <dgm:spPr/>
      <dgm:t>
        <a:bodyPr/>
        <a:lstStyle/>
        <a:p>
          <a:r>
            <a:rPr lang="en-US" dirty="0" smtClean="0"/>
            <a:t>Does research directly involve one or more of 15 agents or toxins listed in the Policy?</a:t>
          </a:r>
          <a:endParaRPr lang="en-US" dirty="0"/>
        </a:p>
      </dgm:t>
    </dgm:pt>
    <dgm:pt modelId="{3CCE4E2A-8BAF-42AC-AD74-C438321EC68E}" type="parTrans" cxnId="{19755EC5-4E21-4570-9BD5-2C18A2E88483}">
      <dgm:prSet/>
      <dgm:spPr/>
      <dgm:t>
        <a:bodyPr/>
        <a:lstStyle/>
        <a:p>
          <a:endParaRPr lang="en-US"/>
        </a:p>
      </dgm:t>
    </dgm:pt>
    <dgm:pt modelId="{A32B1FDE-1EB3-4FE4-B62F-1843E07EE4DA}" type="sibTrans" cxnId="{19755EC5-4E21-4570-9BD5-2C18A2E88483}">
      <dgm:prSet/>
      <dgm:spPr/>
      <dgm:t>
        <a:bodyPr/>
        <a:lstStyle/>
        <a:p>
          <a:endParaRPr lang="en-US"/>
        </a:p>
      </dgm:t>
    </dgm:pt>
    <dgm:pt modelId="{817C6966-7326-452C-A9D8-0DF2D70A5A84}">
      <dgm:prSet phldrT="[Text]"/>
      <dgm:spPr/>
      <dgm:t>
        <a:bodyPr/>
        <a:lstStyle/>
        <a:p>
          <a:r>
            <a:rPr lang="en-US" dirty="0" smtClean="0"/>
            <a:t>Does research aim to or reasonably predicted to produce one of seven listed experimental effects?</a:t>
          </a:r>
          <a:endParaRPr lang="en-US" dirty="0"/>
        </a:p>
      </dgm:t>
    </dgm:pt>
    <dgm:pt modelId="{A5150AD7-F2A0-40B2-9ECC-95E6391A6EDC}" type="parTrans" cxnId="{DDD4355C-A6C4-4AC7-8C32-FF87EDDF0B52}">
      <dgm:prSet/>
      <dgm:spPr/>
      <dgm:t>
        <a:bodyPr/>
        <a:lstStyle/>
        <a:p>
          <a:endParaRPr lang="en-US"/>
        </a:p>
      </dgm:t>
    </dgm:pt>
    <dgm:pt modelId="{8AA8B6C6-4FEB-44A8-A15C-215A451E32EE}" type="sibTrans" cxnId="{DDD4355C-A6C4-4AC7-8C32-FF87EDDF0B52}">
      <dgm:prSet/>
      <dgm:spPr/>
      <dgm:t>
        <a:bodyPr/>
        <a:lstStyle/>
        <a:p>
          <a:endParaRPr lang="en-US"/>
        </a:p>
      </dgm:t>
    </dgm:pt>
    <dgm:pt modelId="{9F54EB4B-551E-4AF3-8D54-32B4A02CD1E8}">
      <dgm:prSet phldrT="[Text]"/>
      <dgm:spPr/>
      <dgm:t>
        <a:bodyPr/>
        <a:lstStyle/>
        <a:p>
          <a:r>
            <a:rPr lang="en-US" dirty="0" smtClean="0"/>
            <a:t>Does research meet definition of DURC?</a:t>
          </a:r>
          <a:endParaRPr lang="en-US" dirty="0"/>
        </a:p>
      </dgm:t>
    </dgm:pt>
    <dgm:pt modelId="{0ECD88CB-F382-4FF1-87CB-CC9D6E90A7E0}" type="parTrans" cxnId="{0D45C57B-EB6D-47BB-8524-70FF9AC166B4}">
      <dgm:prSet/>
      <dgm:spPr/>
      <dgm:t>
        <a:bodyPr/>
        <a:lstStyle/>
        <a:p>
          <a:endParaRPr lang="en-US"/>
        </a:p>
      </dgm:t>
    </dgm:pt>
    <dgm:pt modelId="{8769AC64-9625-4C1E-AD94-1F4760E0D1BB}" type="sibTrans" cxnId="{0D45C57B-EB6D-47BB-8524-70FF9AC166B4}">
      <dgm:prSet/>
      <dgm:spPr/>
      <dgm:t>
        <a:bodyPr/>
        <a:lstStyle/>
        <a:p>
          <a:endParaRPr lang="en-US"/>
        </a:p>
      </dgm:t>
    </dgm:pt>
    <dgm:pt modelId="{DD2851F3-9F5C-4497-AD70-E27376C83AF1}" type="pres">
      <dgm:prSet presAssocID="{460B05F1-BABC-463E-8376-443CB4EA1B7C}" presName="CompostProcess" presStyleCnt="0">
        <dgm:presLayoutVars>
          <dgm:dir/>
          <dgm:resizeHandles val="exact"/>
        </dgm:presLayoutVars>
      </dgm:prSet>
      <dgm:spPr/>
    </dgm:pt>
    <dgm:pt modelId="{51C7C3B3-3479-494A-AB6D-464CBE4289A5}" type="pres">
      <dgm:prSet presAssocID="{460B05F1-BABC-463E-8376-443CB4EA1B7C}" presName="arrow" presStyleLbl="bgShp" presStyleIdx="0" presStyleCnt="1" custLinFactNeighborX="5487" custLinFactNeighborY="9049"/>
      <dgm:spPr/>
    </dgm:pt>
    <dgm:pt modelId="{53AEA4A8-EECF-477E-9608-0AB050D68D0A}" type="pres">
      <dgm:prSet presAssocID="{460B05F1-BABC-463E-8376-443CB4EA1B7C}" presName="linearProcess" presStyleCnt="0"/>
      <dgm:spPr/>
    </dgm:pt>
    <dgm:pt modelId="{A7FE69E6-7E6B-4E01-9F2B-9E01F0337DA9}" type="pres">
      <dgm:prSet presAssocID="{E6063482-0A52-47B3-A78C-C8F77010B854}" presName="textNode" presStyleLbl="node1" presStyleIdx="0" presStyleCnt="3">
        <dgm:presLayoutVars>
          <dgm:bulletEnabled val="1"/>
        </dgm:presLayoutVars>
      </dgm:prSet>
      <dgm:spPr/>
      <dgm:t>
        <a:bodyPr/>
        <a:lstStyle/>
        <a:p>
          <a:endParaRPr lang="en-US"/>
        </a:p>
      </dgm:t>
    </dgm:pt>
    <dgm:pt modelId="{A4B7FD48-AAD0-466E-B717-49B24D47DCD9}" type="pres">
      <dgm:prSet presAssocID="{A32B1FDE-1EB3-4FE4-B62F-1843E07EE4DA}" presName="sibTrans" presStyleCnt="0"/>
      <dgm:spPr/>
    </dgm:pt>
    <dgm:pt modelId="{83B49D70-3E08-4A0F-8B19-0FBB83C6F3A3}" type="pres">
      <dgm:prSet presAssocID="{817C6966-7326-452C-A9D8-0DF2D70A5A84}" presName="textNode" presStyleLbl="node1" presStyleIdx="1" presStyleCnt="3">
        <dgm:presLayoutVars>
          <dgm:bulletEnabled val="1"/>
        </dgm:presLayoutVars>
      </dgm:prSet>
      <dgm:spPr/>
      <dgm:t>
        <a:bodyPr/>
        <a:lstStyle/>
        <a:p>
          <a:endParaRPr lang="en-US"/>
        </a:p>
      </dgm:t>
    </dgm:pt>
    <dgm:pt modelId="{9A7EF6F3-A98E-491A-A4EC-0F85A777C424}" type="pres">
      <dgm:prSet presAssocID="{8AA8B6C6-4FEB-44A8-A15C-215A451E32EE}" presName="sibTrans" presStyleCnt="0"/>
      <dgm:spPr/>
    </dgm:pt>
    <dgm:pt modelId="{B23A8121-A7DD-4504-95FA-D81CDB22C01D}" type="pres">
      <dgm:prSet presAssocID="{9F54EB4B-551E-4AF3-8D54-32B4A02CD1E8}" presName="textNode" presStyleLbl="node1" presStyleIdx="2" presStyleCnt="3">
        <dgm:presLayoutVars>
          <dgm:bulletEnabled val="1"/>
        </dgm:presLayoutVars>
      </dgm:prSet>
      <dgm:spPr/>
      <dgm:t>
        <a:bodyPr/>
        <a:lstStyle/>
        <a:p>
          <a:endParaRPr lang="en-US"/>
        </a:p>
      </dgm:t>
    </dgm:pt>
  </dgm:ptLst>
  <dgm:cxnLst>
    <dgm:cxn modelId="{DDD4355C-A6C4-4AC7-8C32-FF87EDDF0B52}" srcId="{460B05F1-BABC-463E-8376-443CB4EA1B7C}" destId="{817C6966-7326-452C-A9D8-0DF2D70A5A84}" srcOrd="1" destOrd="0" parTransId="{A5150AD7-F2A0-40B2-9ECC-95E6391A6EDC}" sibTransId="{8AA8B6C6-4FEB-44A8-A15C-215A451E32EE}"/>
    <dgm:cxn modelId="{E93B5D88-9F1D-4283-97E9-2A595B4154AC}" type="presOf" srcId="{460B05F1-BABC-463E-8376-443CB4EA1B7C}" destId="{DD2851F3-9F5C-4497-AD70-E27376C83AF1}" srcOrd="0" destOrd="0" presId="urn:microsoft.com/office/officeart/2005/8/layout/hProcess9"/>
    <dgm:cxn modelId="{6344A0CD-8D65-4B22-B368-A0F1B977A3BA}" type="presOf" srcId="{9F54EB4B-551E-4AF3-8D54-32B4A02CD1E8}" destId="{B23A8121-A7DD-4504-95FA-D81CDB22C01D}" srcOrd="0" destOrd="0" presId="urn:microsoft.com/office/officeart/2005/8/layout/hProcess9"/>
    <dgm:cxn modelId="{2F76733C-FE35-4BA6-BAB2-A6D5C7037D5B}" type="presOf" srcId="{817C6966-7326-452C-A9D8-0DF2D70A5A84}" destId="{83B49D70-3E08-4A0F-8B19-0FBB83C6F3A3}" srcOrd="0" destOrd="0" presId="urn:microsoft.com/office/officeart/2005/8/layout/hProcess9"/>
    <dgm:cxn modelId="{9F47FCB3-21FD-4788-8720-ECFABA2547CA}" type="presOf" srcId="{E6063482-0A52-47B3-A78C-C8F77010B854}" destId="{A7FE69E6-7E6B-4E01-9F2B-9E01F0337DA9}" srcOrd="0" destOrd="0" presId="urn:microsoft.com/office/officeart/2005/8/layout/hProcess9"/>
    <dgm:cxn modelId="{19755EC5-4E21-4570-9BD5-2C18A2E88483}" srcId="{460B05F1-BABC-463E-8376-443CB4EA1B7C}" destId="{E6063482-0A52-47B3-A78C-C8F77010B854}" srcOrd="0" destOrd="0" parTransId="{3CCE4E2A-8BAF-42AC-AD74-C438321EC68E}" sibTransId="{A32B1FDE-1EB3-4FE4-B62F-1843E07EE4DA}"/>
    <dgm:cxn modelId="{0D45C57B-EB6D-47BB-8524-70FF9AC166B4}" srcId="{460B05F1-BABC-463E-8376-443CB4EA1B7C}" destId="{9F54EB4B-551E-4AF3-8D54-32B4A02CD1E8}" srcOrd="2" destOrd="0" parTransId="{0ECD88CB-F382-4FF1-87CB-CC9D6E90A7E0}" sibTransId="{8769AC64-9625-4C1E-AD94-1F4760E0D1BB}"/>
    <dgm:cxn modelId="{CC0FC752-F9FD-498C-B3A6-CCB9B8701C2E}" type="presParOf" srcId="{DD2851F3-9F5C-4497-AD70-E27376C83AF1}" destId="{51C7C3B3-3479-494A-AB6D-464CBE4289A5}" srcOrd="0" destOrd="0" presId="urn:microsoft.com/office/officeart/2005/8/layout/hProcess9"/>
    <dgm:cxn modelId="{CF1F939A-D7D3-41D5-920E-BE65888AE1A2}" type="presParOf" srcId="{DD2851F3-9F5C-4497-AD70-E27376C83AF1}" destId="{53AEA4A8-EECF-477E-9608-0AB050D68D0A}" srcOrd="1" destOrd="0" presId="urn:microsoft.com/office/officeart/2005/8/layout/hProcess9"/>
    <dgm:cxn modelId="{5F65EFA4-C8F2-4EA8-8C3D-72AE7E063A8F}" type="presParOf" srcId="{53AEA4A8-EECF-477E-9608-0AB050D68D0A}" destId="{A7FE69E6-7E6B-4E01-9F2B-9E01F0337DA9}" srcOrd="0" destOrd="0" presId="urn:microsoft.com/office/officeart/2005/8/layout/hProcess9"/>
    <dgm:cxn modelId="{812EC821-9231-4C91-8BEC-BD4E6EBB4512}" type="presParOf" srcId="{53AEA4A8-EECF-477E-9608-0AB050D68D0A}" destId="{A4B7FD48-AAD0-466E-B717-49B24D47DCD9}" srcOrd="1" destOrd="0" presId="urn:microsoft.com/office/officeart/2005/8/layout/hProcess9"/>
    <dgm:cxn modelId="{FCA0D6AF-91EB-4A2F-9D7A-E2D57A26E59E}" type="presParOf" srcId="{53AEA4A8-EECF-477E-9608-0AB050D68D0A}" destId="{83B49D70-3E08-4A0F-8B19-0FBB83C6F3A3}" srcOrd="2" destOrd="0" presId="urn:microsoft.com/office/officeart/2005/8/layout/hProcess9"/>
    <dgm:cxn modelId="{2D86618D-3577-4984-9258-45403C64ACFB}" type="presParOf" srcId="{53AEA4A8-EECF-477E-9608-0AB050D68D0A}" destId="{9A7EF6F3-A98E-491A-A4EC-0F85A777C424}" srcOrd="3" destOrd="0" presId="urn:microsoft.com/office/officeart/2005/8/layout/hProcess9"/>
    <dgm:cxn modelId="{E827EC98-3AA2-4096-AAB2-5DB1647A1281}" type="presParOf" srcId="{53AEA4A8-EECF-477E-9608-0AB050D68D0A}" destId="{B23A8121-A7DD-4504-95FA-D81CDB22C01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6237C4-8A2B-4EBC-AE6E-04443CEEDE52}"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1700C58E-586F-4A0B-AA4B-AB3D0D7AD687}">
      <dgm:prSet phldrT="[Text]"/>
      <dgm:spPr/>
      <dgm:t>
        <a:bodyPr/>
        <a:lstStyle/>
        <a:p>
          <a:r>
            <a:rPr lang="en-US" dirty="0" smtClean="0"/>
            <a:t>PI</a:t>
          </a:r>
          <a:endParaRPr lang="en-US" dirty="0"/>
        </a:p>
      </dgm:t>
    </dgm:pt>
    <dgm:pt modelId="{33DE5771-813C-4541-8DA1-AA830AFD5718}" type="parTrans" cxnId="{25463E3C-B60A-4744-811B-4B4FB2B4AACD}">
      <dgm:prSet/>
      <dgm:spPr/>
      <dgm:t>
        <a:bodyPr/>
        <a:lstStyle/>
        <a:p>
          <a:endParaRPr lang="en-US"/>
        </a:p>
      </dgm:t>
    </dgm:pt>
    <dgm:pt modelId="{B4E000AD-84CD-4E2B-A08B-7A3C1C8BAAC5}" type="sibTrans" cxnId="{25463E3C-B60A-4744-811B-4B4FB2B4AACD}">
      <dgm:prSet/>
      <dgm:spPr/>
      <dgm:t>
        <a:bodyPr/>
        <a:lstStyle/>
        <a:p>
          <a:endParaRPr lang="en-US"/>
        </a:p>
      </dgm:t>
    </dgm:pt>
    <dgm:pt modelId="{1BB0F380-7740-4596-9B4D-A97923528592}">
      <dgm:prSet phldrT="[Text]"/>
      <dgm:spPr/>
      <dgm:t>
        <a:bodyPr/>
        <a:lstStyle/>
        <a:p>
          <a:r>
            <a:rPr lang="en-US" b="1" dirty="0" smtClean="0">
              <a:solidFill>
                <a:srgbClr val="FF0000"/>
              </a:solidFill>
            </a:rPr>
            <a:t>PI identifies research that involves any of the 15 listed agents</a:t>
          </a:r>
          <a:r>
            <a:rPr lang="en-US" dirty="0" smtClean="0">
              <a:solidFill>
                <a:srgbClr val="FF0000"/>
              </a:solidFill>
            </a:rPr>
            <a:t>;</a:t>
          </a:r>
          <a:endParaRPr lang="en-US" dirty="0">
            <a:solidFill>
              <a:srgbClr val="FF0000"/>
            </a:solidFill>
          </a:endParaRPr>
        </a:p>
      </dgm:t>
    </dgm:pt>
    <dgm:pt modelId="{70CDE314-8CC7-4215-9544-3EF7D16245CF}" type="parTrans" cxnId="{2A3D0E27-2830-41F6-AD66-A559D48B5AEB}">
      <dgm:prSet/>
      <dgm:spPr/>
      <dgm:t>
        <a:bodyPr/>
        <a:lstStyle/>
        <a:p>
          <a:endParaRPr lang="en-US"/>
        </a:p>
      </dgm:t>
    </dgm:pt>
    <dgm:pt modelId="{0444620D-B600-4D24-BB0D-A584348E7A4D}" type="sibTrans" cxnId="{2A3D0E27-2830-41F6-AD66-A559D48B5AEB}">
      <dgm:prSet/>
      <dgm:spPr/>
      <dgm:t>
        <a:bodyPr/>
        <a:lstStyle/>
        <a:p>
          <a:endParaRPr lang="en-US"/>
        </a:p>
      </dgm:t>
    </dgm:pt>
    <dgm:pt modelId="{345996CC-4B53-4A79-9435-D220D7C87ED8}">
      <dgm:prSet phldrT="[Text]"/>
      <dgm:spPr/>
      <dgm:t>
        <a:bodyPr/>
        <a:lstStyle/>
        <a:p>
          <a:r>
            <a:rPr lang="en-US" b="1" dirty="0" smtClean="0">
              <a:solidFill>
                <a:srgbClr val="FF0000"/>
              </a:solidFill>
            </a:rPr>
            <a:t>Submits research protocol via eProtocol </a:t>
          </a:r>
          <a:r>
            <a:rPr lang="en-US" dirty="0" smtClean="0"/>
            <a:t>to the Stanford University Administrative Panel on Biosafety (APB)</a:t>
          </a:r>
          <a:endParaRPr lang="en-US" dirty="0"/>
        </a:p>
      </dgm:t>
    </dgm:pt>
    <dgm:pt modelId="{E0941E2A-C3FF-4165-949E-81402A7E86A9}" type="parTrans" cxnId="{38C73E81-6448-490C-9F9B-E4F1F0146604}">
      <dgm:prSet/>
      <dgm:spPr/>
      <dgm:t>
        <a:bodyPr/>
        <a:lstStyle/>
        <a:p>
          <a:endParaRPr lang="en-US"/>
        </a:p>
      </dgm:t>
    </dgm:pt>
    <dgm:pt modelId="{01BC58D9-DCCB-479C-8FB9-DA8FEE54FAD0}" type="sibTrans" cxnId="{38C73E81-6448-490C-9F9B-E4F1F0146604}">
      <dgm:prSet/>
      <dgm:spPr/>
      <dgm:t>
        <a:bodyPr/>
        <a:lstStyle/>
        <a:p>
          <a:endParaRPr lang="en-US"/>
        </a:p>
      </dgm:t>
    </dgm:pt>
    <dgm:pt modelId="{7641BEE0-94AD-421D-8737-D286950FD0E5}">
      <dgm:prSet phldrT="[Text]"/>
      <dgm:spPr/>
      <dgm:t>
        <a:bodyPr/>
        <a:lstStyle/>
        <a:p>
          <a:r>
            <a:rPr lang="en-US" dirty="0" smtClean="0"/>
            <a:t>APB</a:t>
          </a:r>
          <a:endParaRPr lang="en-US" dirty="0"/>
        </a:p>
      </dgm:t>
    </dgm:pt>
    <dgm:pt modelId="{6C568055-9599-46BC-AEE5-E0953ED25F66}" type="parTrans" cxnId="{7C84F45D-BFDF-4DC6-81D1-2E59D3C54BAC}">
      <dgm:prSet/>
      <dgm:spPr/>
      <dgm:t>
        <a:bodyPr/>
        <a:lstStyle/>
        <a:p>
          <a:endParaRPr lang="en-US"/>
        </a:p>
      </dgm:t>
    </dgm:pt>
    <dgm:pt modelId="{0E67CCFA-792B-4610-9CD1-2B3DF29ADD97}" type="sibTrans" cxnId="{7C84F45D-BFDF-4DC6-81D1-2E59D3C54BAC}">
      <dgm:prSet/>
      <dgm:spPr/>
      <dgm:t>
        <a:bodyPr/>
        <a:lstStyle/>
        <a:p>
          <a:endParaRPr lang="en-US"/>
        </a:p>
      </dgm:t>
    </dgm:pt>
    <dgm:pt modelId="{56F8AAB3-5BE1-4E95-A9A7-A047073A1014}">
      <dgm:prSet phldrT="[Text]"/>
      <dgm:spPr/>
      <dgm:t>
        <a:bodyPr/>
        <a:lstStyle/>
        <a:p>
          <a:r>
            <a:rPr lang="en-US" dirty="0" smtClean="0"/>
            <a:t>Determines whether the research involves any of the 7 experimental effects;</a:t>
          </a:r>
          <a:endParaRPr lang="en-US" dirty="0"/>
        </a:p>
      </dgm:t>
    </dgm:pt>
    <dgm:pt modelId="{BE9C2B94-5F24-45F3-91ED-535D5A9B31CF}" type="parTrans" cxnId="{1E3BCB62-FBD9-4CA8-BC68-DC01DBD5AB5D}">
      <dgm:prSet/>
      <dgm:spPr/>
      <dgm:t>
        <a:bodyPr/>
        <a:lstStyle/>
        <a:p>
          <a:endParaRPr lang="en-US"/>
        </a:p>
      </dgm:t>
    </dgm:pt>
    <dgm:pt modelId="{9ECF3F2C-E565-4919-9698-8395022AB5AF}" type="sibTrans" cxnId="{1E3BCB62-FBD9-4CA8-BC68-DC01DBD5AB5D}">
      <dgm:prSet/>
      <dgm:spPr/>
      <dgm:t>
        <a:bodyPr/>
        <a:lstStyle/>
        <a:p>
          <a:endParaRPr lang="en-US"/>
        </a:p>
      </dgm:t>
    </dgm:pt>
    <dgm:pt modelId="{6C60BD44-396E-4DD0-B2A0-D3CB9535B47B}">
      <dgm:prSet phldrT="[Text]"/>
      <dgm:spPr/>
      <dgm:t>
        <a:bodyPr/>
        <a:lstStyle/>
        <a:p>
          <a:r>
            <a:rPr lang="en-US" dirty="0" smtClean="0"/>
            <a:t>If so, conducts a risk assessment to determine whether the research is DURC; and</a:t>
          </a:r>
          <a:endParaRPr lang="en-US" dirty="0"/>
        </a:p>
      </dgm:t>
    </dgm:pt>
    <dgm:pt modelId="{97D3B38D-1969-482B-B749-05B96F21FFAD}" type="parTrans" cxnId="{A9258789-41C0-4352-A59D-CFB88B36D74C}">
      <dgm:prSet/>
      <dgm:spPr/>
      <dgm:t>
        <a:bodyPr/>
        <a:lstStyle/>
        <a:p>
          <a:endParaRPr lang="en-US"/>
        </a:p>
      </dgm:t>
    </dgm:pt>
    <dgm:pt modelId="{39E58B56-9588-4E7B-8BFF-9A5153615648}" type="sibTrans" cxnId="{A9258789-41C0-4352-A59D-CFB88B36D74C}">
      <dgm:prSet/>
      <dgm:spPr/>
      <dgm:t>
        <a:bodyPr/>
        <a:lstStyle/>
        <a:p>
          <a:endParaRPr lang="en-US"/>
        </a:p>
      </dgm:t>
    </dgm:pt>
    <dgm:pt modelId="{329D6E0D-9C41-455B-AB72-97794F04ABE6}">
      <dgm:prSet phldrT="[Text]"/>
      <dgm:spPr/>
      <dgm:t>
        <a:bodyPr/>
        <a:lstStyle/>
        <a:p>
          <a:r>
            <a:rPr lang="en-US" dirty="0" smtClean="0"/>
            <a:t>Government</a:t>
          </a:r>
          <a:endParaRPr lang="en-US" dirty="0"/>
        </a:p>
      </dgm:t>
    </dgm:pt>
    <dgm:pt modelId="{9BADD8C5-3D91-4C35-9D3E-AAD561D616BB}" type="parTrans" cxnId="{87E3B3FB-6400-405E-A42F-14A2B3F13587}">
      <dgm:prSet/>
      <dgm:spPr/>
      <dgm:t>
        <a:bodyPr/>
        <a:lstStyle/>
        <a:p>
          <a:endParaRPr lang="en-US"/>
        </a:p>
      </dgm:t>
    </dgm:pt>
    <dgm:pt modelId="{43FD2584-E444-44A7-BD9E-C36DBE92C16C}" type="sibTrans" cxnId="{87E3B3FB-6400-405E-A42F-14A2B3F13587}">
      <dgm:prSet/>
      <dgm:spPr/>
      <dgm:t>
        <a:bodyPr/>
        <a:lstStyle/>
        <a:p>
          <a:endParaRPr lang="en-US"/>
        </a:p>
      </dgm:t>
    </dgm:pt>
    <dgm:pt modelId="{573DDFBE-FD77-4562-9A66-D559602FD3FF}">
      <dgm:prSet phldrT="[Text]"/>
      <dgm:spPr/>
      <dgm:t>
        <a:bodyPr/>
        <a:lstStyle/>
        <a:p>
          <a:r>
            <a:rPr lang="en-US" dirty="0" smtClean="0"/>
            <a:t>USG funding agency finalizes and approves risk mitigation plan</a:t>
          </a:r>
          <a:endParaRPr lang="en-US" dirty="0"/>
        </a:p>
      </dgm:t>
    </dgm:pt>
    <dgm:pt modelId="{3AEA03E4-37DA-4621-AB57-3A6119F4C112}" type="parTrans" cxnId="{F3963B10-27E9-4D3C-BC67-E2DBA61C33CD}">
      <dgm:prSet/>
      <dgm:spPr/>
      <dgm:t>
        <a:bodyPr/>
        <a:lstStyle/>
        <a:p>
          <a:endParaRPr lang="en-US"/>
        </a:p>
      </dgm:t>
    </dgm:pt>
    <dgm:pt modelId="{58C0E570-A16E-4E66-BF71-26E80D6060A2}" type="sibTrans" cxnId="{F3963B10-27E9-4D3C-BC67-E2DBA61C33CD}">
      <dgm:prSet/>
      <dgm:spPr/>
      <dgm:t>
        <a:bodyPr/>
        <a:lstStyle/>
        <a:p>
          <a:endParaRPr lang="en-US"/>
        </a:p>
      </dgm:t>
    </dgm:pt>
    <dgm:pt modelId="{1368AFAC-2302-4613-BC1E-DB67B72330A2}">
      <dgm:prSet phldrT="[Text]"/>
      <dgm:spPr/>
      <dgm:t>
        <a:bodyPr/>
        <a:lstStyle/>
        <a:p>
          <a:r>
            <a:rPr lang="en-US" dirty="0" smtClean="0"/>
            <a:t>If so, weighs the risks and benefits and develops a draft risk mitigation plan</a:t>
          </a:r>
          <a:endParaRPr lang="en-US" dirty="0"/>
        </a:p>
      </dgm:t>
    </dgm:pt>
    <dgm:pt modelId="{0C2A42A6-A3E8-4AB1-B214-86F713530C4C}" type="parTrans" cxnId="{E06E493D-AE57-4139-B665-665E14777B9C}">
      <dgm:prSet/>
      <dgm:spPr/>
      <dgm:t>
        <a:bodyPr/>
        <a:lstStyle/>
        <a:p>
          <a:endParaRPr lang="en-US"/>
        </a:p>
      </dgm:t>
    </dgm:pt>
    <dgm:pt modelId="{DEBAFD92-8203-4CC2-A099-DB57EB61BCF9}" type="sibTrans" cxnId="{E06E493D-AE57-4139-B665-665E14777B9C}">
      <dgm:prSet/>
      <dgm:spPr/>
      <dgm:t>
        <a:bodyPr/>
        <a:lstStyle/>
        <a:p>
          <a:endParaRPr lang="en-US"/>
        </a:p>
      </dgm:t>
    </dgm:pt>
    <dgm:pt modelId="{BA416034-C17B-4421-AB5D-3177F79E480C}" type="pres">
      <dgm:prSet presAssocID="{C16237C4-8A2B-4EBC-AE6E-04443CEEDE52}" presName="linearFlow" presStyleCnt="0">
        <dgm:presLayoutVars>
          <dgm:dir/>
          <dgm:animLvl val="lvl"/>
          <dgm:resizeHandles val="exact"/>
        </dgm:presLayoutVars>
      </dgm:prSet>
      <dgm:spPr/>
      <dgm:t>
        <a:bodyPr/>
        <a:lstStyle/>
        <a:p>
          <a:endParaRPr lang="en-US"/>
        </a:p>
      </dgm:t>
    </dgm:pt>
    <dgm:pt modelId="{D7CA2600-792F-4E48-AEBC-CDE3FC2D4F8D}" type="pres">
      <dgm:prSet presAssocID="{1700C58E-586F-4A0B-AA4B-AB3D0D7AD687}" presName="composite" presStyleCnt="0"/>
      <dgm:spPr/>
      <dgm:t>
        <a:bodyPr/>
        <a:lstStyle/>
        <a:p>
          <a:endParaRPr lang="en-US"/>
        </a:p>
      </dgm:t>
    </dgm:pt>
    <dgm:pt modelId="{D2CF9C2E-3BA7-4636-A5F7-7B3096C9E6A7}" type="pres">
      <dgm:prSet presAssocID="{1700C58E-586F-4A0B-AA4B-AB3D0D7AD687}" presName="parentText" presStyleLbl="alignNode1" presStyleIdx="0" presStyleCnt="3" custScaleY="100000">
        <dgm:presLayoutVars>
          <dgm:chMax val="1"/>
          <dgm:bulletEnabled val="1"/>
        </dgm:presLayoutVars>
      </dgm:prSet>
      <dgm:spPr/>
      <dgm:t>
        <a:bodyPr/>
        <a:lstStyle/>
        <a:p>
          <a:endParaRPr lang="en-US"/>
        </a:p>
      </dgm:t>
    </dgm:pt>
    <dgm:pt modelId="{2496B944-8EA3-4858-BC4F-3433746A79D4}" type="pres">
      <dgm:prSet presAssocID="{1700C58E-586F-4A0B-AA4B-AB3D0D7AD687}" presName="descendantText" presStyleLbl="alignAcc1" presStyleIdx="0" presStyleCnt="3">
        <dgm:presLayoutVars>
          <dgm:bulletEnabled val="1"/>
        </dgm:presLayoutVars>
      </dgm:prSet>
      <dgm:spPr/>
      <dgm:t>
        <a:bodyPr/>
        <a:lstStyle/>
        <a:p>
          <a:endParaRPr lang="en-US"/>
        </a:p>
      </dgm:t>
    </dgm:pt>
    <dgm:pt modelId="{38E49B47-143F-4E95-9506-ED1E4A92D5C7}" type="pres">
      <dgm:prSet presAssocID="{B4E000AD-84CD-4E2B-A08B-7A3C1C8BAAC5}" presName="sp" presStyleCnt="0"/>
      <dgm:spPr/>
      <dgm:t>
        <a:bodyPr/>
        <a:lstStyle/>
        <a:p>
          <a:endParaRPr lang="en-US"/>
        </a:p>
      </dgm:t>
    </dgm:pt>
    <dgm:pt modelId="{2AD0FC12-8E02-4E87-82AD-18A9F835F81A}" type="pres">
      <dgm:prSet presAssocID="{7641BEE0-94AD-421D-8737-D286950FD0E5}" presName="composite" presStyleCnt="0"/>
      <dgm:spPr/>
      <dgm:t>
        <a:bodyPr/>
        <a:lstStyle/>
        <a:p>
          <a:endParaRPr lang="en-US"/>
        </a:p>
      </dgm:t>
    </dgm:pt>
    <dgm:pt modelId="{6D18C30E-50C1-48A5-8A14-D8E6177E9195}" type="pres">
      <dgm:prSet presAssocID="{7641BEE0-94AD-421D-8737-D286950FD0E5}" presName="parentText" presStyleLbl="alignNode1" presStyleIdx="1" presStyleCnt="3" custLinFactNeighborX="0" custLinFactNeighborY="-10748">
        <dgm:presLayoutVars>
          <dgm:chMax val="1"/>
          <dgm:bulletEnabled val="1"/>
        </dgm:presLayoutVars>
      </dgm:prSet>
      <dgm:spPr/>
      <dgm:t>
        <a:bodyPr/>
        <a:lstStyle/>
        <a:p>
          <a:endParaRPr lang="en-US"/>
        </a:p>
      </dgm:t>
    </dgm:pt>
    <dgm:pt modelId="{86681AAC-8926-4AC1-9410-4C0BB3ECE921}" type="pres">
      <dgm:prSet presAssocID="{7641BEE0-94AD-421D-8737-D286950FD0E5}" presName="descendantText" presStyleLbl="alignAcc1" presStyleIdx="1" presStyleCnt="3" custLinFactNeighborX="0" custLinFactNeighborY="-17360">
        <dgm:presLayoutVars>
          <dgm:bulletEnabled val="1"/>
        </dgm:presLayoutVars>
      </dgm:prSet>
      <dgm:spPr/>
      <dgm:t>
        <a:bodyPr/>
        <a:lstStyle/>
        <a:p>
          <a:endParaRPr lang="en-US"/>
        </a:p>
      </dgm:t>
    </dgm:pt>
    <dgm:pt modelId="{47A02287-D7C7-4E4C-834A-34D084DFA40C}" type="pres">
      <dgm:prSet presAssocID="{0E67CCFA-792B-4610-9CD1-2B3DF29ADD97}" presName="sp" presStyleCnt="0"/>
      <dgm:spPr/>
      <dgm:t>
        <a:bodyPr/>
        <a:lstStyle/>
        <a:p>
          <a:endParaRPr lang="en-US"/>
        </a:p>
      </dgm:t>
    </dgm:pt>
    <dgm:pt modelId="{9B843425-F2D1-411A-A4D5-07EDD0885285}" type="pres">
      <dgm:prSet presAssocID="{329D6E0D-9C41-455B-AB72-97794F04ABE6}" presName="composite" presStyleCnt="0"/>
      <dgm:spPr/>
      <dgm:t>
        <a:bodyPr/>
        <a:lstStyle/>
        <a:p>
          <a:endParaRPr lang="en-US"/>
        </a:p>
      </dgm:t>
    </dgm:pt>
    <dgm:pt modelId="{05A4FD80-027C-4BBB-BE18-A6112FCB0336}" type="pres">
      <dgm:prSet presAssocID="{329D6E0D-9C41-455B-AB72-97794F04ABE6}" presName="parentText" presStyleLbl="alignNode1" presStyleIdx="2" presStyleCnt="3" custLinFactNeighborX="0" custLinFactNeighborY="-21430">
        <dgm:presLayoutVars>
          <dgm:chMax val="1"/>
          <dgm:bulletEnabled val="1"/>
        </dgm:presLayoutVars>
      </dgm:prSet>
      <dgm:spPr/>
      <dgm:t>
        <a:bodyPr/>
        <a:lstStyle/>
        <a:p>
          <a:endParaRPr lang="en-US"/>
        </a:p>
      </dgm:t>
    </dgm:pt>
    <dgm:pt modelId="{D72E6896-379E-419D-A374-DB2DBA396153}" type="pres">
      <dgm:prSet presAssocID="{329D6E0D-9C41-455B-AB72-97794F04ABE6}" presName="descendantText" presStyleLbl="alignAcc1" presStyleIdx="2" presStyleCnt="3" custLinFactNeighborX="0" custLinFactNeighborY="-32968">
        <dgm:presLayoutVars>
          <dgm:bulletEnabled val="1"/>
        </dgm:presLayoutVars>
      </dgm:prSet>
      <dgm:spPr/>
      <dgm:t>
        <a:bodyPr/>
        <a:lstStyle/>
        <a:p>
          <a:endParaRPr lang="en-US"/>
        </a:p>
      </dgm:t>
    </dgm:pt>
  </dgm:ptLst>
  <dgm:cxnLst>
    <dgm:cxn modelId="{7C84F45D-BFDF-4DC6-81D1-2E59D3C54BAC}" srcId="{C16237C4-8A2B-4EBC-AE6E-04443CEEDE52}" destId="{7641BEE0-94AD-421D-8737-D286950FD0E5}" srcOrd="1" destOrd="0" parTransId="{6C568055-9599-46BC-AEE5-E0953ED25F66}" sibTransId="{0E67CCFA-792B-4610-9CD1-2B3DF29ADD97}"/>
    <dgm:cxn modelId="{38B4FB68-05B7-48C3-9DB1-AFA32B857A7C}" type="presOf" srcId="{C16237C4-8A2B-4EBC-AE6E-04443CEEDE52}" destId="{BA416034-C17B-4421-AB5D-3177F79E480C}" srcOrd="0" destOrd="0" presId="urn:microsoft.com/office/officeart/2005/8/layout/chevron2"/>
    <dgm:cxn modelId="{2A3D0E27-2830-41F6-AD66-A559D48B5AEB}" srcId="{1700C58E-586F-4A0B-AA4B-AB3D0D7AD687}" destId="{1BB0F380-7740-4596-9B4D-A97923528592}" srcOrd="0" destOrd="0" parTransId="{70CDE314-8CC7-4215-9544-3EF7D16245CF}" sibTransId="{0444620D-B600-4D24-BB0D-A584348E7A4D}"/>
    <dgm:cxn modelId="{84B02227-8BA4-4B76-ADB4-602F1C4B9383}" type="presOf" srcId="{56F8AAB3-5BE1-4E95-A9A7-A047073A1014}" destId="{86681AAC-8926-4AC1-9410-4C0BB3ECE921}" srcOrd="0" destOrd="0" presId="urn:microsoft.com/office/officeart/2005/8/layout/chevron2"/>
    <dgm:cxn modelId="{25463E3C-B60A-4744-811B-4B4FB2B4AACD}" srcId="{C16237C4-8A2B-4EBC-AE6E-04443CEEDE52}" destId="{1700C58E-586F-4A0B-AA4B-AB3D0D7AD687}" srcOrd="0" destOrd="0" parTransId="{33DE5771-813C-4541-8DA1-AA830AFD5718}" sibTransId="{B4E000AD-84CD-4E2B-A08B-7A3C1C8BAAC5}"/>
    <dgm:cxn modelId="{38C73E81-6448-490C-9F9B-E4F1F0146604}" srcId="{1700C58E-586F-4A0B-AA4B-AB3D0D7AD687}" destId="{345996CC-4B53-4A79-9435-D220D7C87ED8}" srcOrd="1" destOrd="0" parTransId="{E0941E2A-C3FF-4165-949E-81402A7E86A9}" sibTransId="{01BC58D9-DCCB-479C-8FB9-DA8FEE54FAD0}"/>
    <dgm:cxn modelId="{DC574610-C1A0-4727-A0E2-54B3863E293B}" type="presOf" srcId="{573DDFBE-FD77-4562-9A66-D559602FD3FF}" destId="{D72E6896-379E-419D-A374-DB2DBA396153}" srcOrd="0" destOrd="0" presId="urn:microsoft.com/office/officeart/2005/8/layout/chevron2"/>
    <dgm:cxn modelId="{5F5AFDE8-B71B-4BFA-8AAC-BA05D52C6E50}" type="presOf" srcId="{1700C58E-586F-4A0B-AA4B-AB3D0D7AD687}" destId="{D2CF9C2E-3BA7-4636-A5F7-7B3096C9E6A7}" srcOrd="0" destOrd="0" presId="urn:microsoft.com/office/officeart/2005/8/layout/chevron2"/>
    <dgm:cxn modelId="{A667E7BE-4336-4D3F-B112-BA4A68055EAE}" type="presOf" srcId="{7641BEE0-94AD-421D-8737-D286950FD0E5}" destId="{6D18C30E-50C1-48A5-8A14-D8E6177E9195}" srcOrd="0" destOrd="0" presId="urn:microsoft.com/office/officeart/2005/8/layout/chevron2"/>
    <dgm:cxn modelId="{F3963B10-27E9-4D3C-BC67-E2DBA61C33CD}" srcId="{329D6E0D-9C41-455B-AB72-97794F04ABE6}" destId="{573DDFBE-FD77-4562-9A66-D559602FD3FF}" srcOrd="0" destOrd="0" parTransId="{3AEA03E4-37DA-4621-AB57-3A6119F4C112}" sibTransId="{58C0E570-A16E-4E66-BF71-26E80D6060A2}"/>
    <dgm:cxn modelId="{88230D2C-27F5-4D58-8428-1435CA632A25}" type="presOf" srcId="{345996CC-4B53-4A79-9435-D220D7C87ED8}" destId="{2496B944-8EA3-4858-BC4F-3433746A79D4}" srcOrd="0" destOrd="1" presId="urn:microsoft.com/office/officeart/2005/8/layout/chevron2"/>
    <dgm:cxn modelId="{E9F8949E-1CB8-45A9-A463-E2793A46A3AB}" type="presOf" srcId="{1368AFAC-2302-4613-BC1E-DB67B72330A2}" destId="{86681AAC-8926-4AC1-9410-4C0BB3ECE921}" srcOrd="0" destOrd="2" presId="urn:microsoft.com/office/officeart/2005/8/layout/chevron2"/>
    <dgm:cxn modelId="{87E3B3FB-6400-405E-A42F-14A2B3F13587}" srcId="{C16237C4-8A2B-4EBC-AE6E-04443CEEDE52}" destId="{329D6E0D-9C41-455B-AB72-97794F04ABE6}" srcOrd="2" destOrd="0" parTransId="{9BADD8C5-3D91-4C35-9D3E-AAD561D616BB}" sibTransId="{43FD2584-E444-44A7-BD9E-C36DBE92C16C}"/>
    <dgm:cxn modelId="{019776B5-FE91-4293-AA27-6F40355A04AD}" type="presOf" srcId="{329D6E0D-9C41-455B-AB72-97794F04ABE6}" destId="{05A4FD80-027C-4BBB-BE18-A6112FCB0336}" srcOrd="0" destOrd="0" presId="urn:microsoft.com/office/officeart/2005/8/layout/chevron2"/>
    <dgm:cxn modelId="{E06E493D-AE57-4139-B665-665E14777B9C}" srcId="{7641BEE0-94AD-421D-8737-D286950FD0E5}" destId="{1368AFAC-2302-4613-BC1E-DB67B72330A2}" srcOrd="2" destOrd="0" parTransId="{0C2A42A6-A3E8-4AB1-B214-86F713530C4C}" sibTransId="{DEBAFD92-8203-4CC2-A099-DB57EB61BCF9}"/>
    <dgm:cxn modelId="{01A23EC8-0AA6-4353-9492-09D0E13D4DEB}" type="presOf" srcId="{1BB0F380-7740-4596-9B4D-A97923528592}" destId="{2496B944-8EA3-4858-BC4F-3433746A79D4}" srcOrd="0" destOrd="0" presId="urn:microsoft.com/office/officeart/2005/8/layout/chevron2"/>
    <dgm:cxn modelId="{1E3BCB62-FBD9-4CA8-BC68-DC01DBD5AB5D}" srcId="{7641BEE0-94AD-421D-8737-D286950FD0E5}" destId="{56F8AAB3-5BE1-4E95-A9A7-A047073A1014}" srcOrd="0" destOrd="0" parTransId="{BE9C2B94-5F24-45F3-91ED-535D5A9B31CF}" sibTransId="{9ECF3F2C-E565-4919-9698-8395022AB5AF}"/>
    <dgm:cxn modelId="{88927D65-AB56-4A34-863D-90B2B0E2B83F}" type="presOf" srcId="{6C60BD44-396E-4DD0-B2A0-D3CB9535B47B}" destId="{86681AAC-8926-4AC1-9410-4C0BB3ECE921}" srcOrd="0" destOrd="1" presId="urn:microsoft.com/office/officeart/2005/8/layout/chevron2"/>
    <dgm:cxn modelId="{A9258789-41C0-4352-A59D-CFB88B36D74C}" srcId="{7641BEE0-94AD-421D-8737-D286950FD0E5}" destId="{6C60BD44-396E-4DD0-B2A0-D3CB9535B47B}" srcOrd="1" destOrd="0" parTransId="{97D3B38D-1969-482B-B749-05B96F21FFAD}" sibTransId="{39E58B56-9588-4E7B-8BFF-9A5153615648}"/>
    <dgm:cxn modelId="{7B50A1BD-3DCA-4996-82DC-B19F6F42C94F}" type="presParOf" srcId="{BA416034-C17B-4421-AB5D-3177F79E480C}" destId="{D7CA2600-792F-4E48-AEBC-CDE3FC2D4F8D}" srcOrd="0" destOrd="0" presId="urn:microsoft.com/office/officeart/2005/8/layout/chevron2"/>
    <dgm:cxn modelId="{49014EFF-12A0-435C-AF2B-0E38E6F535EF}" type="presParOf" srcId="{D7CA2600-792F-4E48-AEBC-CDE3FC2D4F8D}" destId="{D2CF9C2E-3BA7-4636-A5F7-7B3096C9E6A7}" srcOrd="0" destOrd="0" presId="urn:microsoft.com/office/officeart/2005/8/layout/chevron2"/>
    <dgm:cxn modelId="{96E4D595-65E7-4DE3-A8C6-C51F2EE2D77D}" type="presParOf" srcId="{D7CA2600-792F-4E48-AEBC-CDE3FC2D4F8D}" destId="{2496B944-8EA3-4858-BC4F-3433746A79D4}" srcOrd="1" destOrd="0" presId="urn:microsoft.com/office/officeart/2005/8/layout/chevron2"/>
    <dgm:cxn modelId="{AD5B4DE0-2200-403B-9843-CD295F91EEA9}" type="presParOf" srcId="{BA416034-C17B-4421-AB5D-3177F79E480C}" destId="{38E49B47-143F-4E95-9506-ED1E4A92D5C7}" srcOrd="1" destOrd="0" presId="urn:microsoft.com/office/officeart/2005/8/layout/chevron2"/>
    <dgm:cxn modelId="{8983C3F6-6005-4DF2-89E1-7E9C6D10AF08}" type="presParOf" srcId="{BA416034-C17B-4421-AB5D-3177F79E480C}" destId="{2AD0FC12-8E02-4E87-82AD-18A9F835F81A}" srcOrd="2" destOrd="0" presId="urn:microsoft.com/office/officeart/2005/8/layout/chevron2"/>
    <dgm:cxn modelId="{AD0BB1B3-C2D8-40BE-BE35-9A542AB45EF0}" type="presParOf" srcId="{2AD0FC12-8E02-4E87-82AD-18A9F835F81A}" destId="{6D18C30E-50C1-48A5-8A14-D8E6177E9195}" srcOrd="0" destOrd="0" presId="urn:microsoft.com/office/officeart/2005/8/layout/chevron2"/>
    <dgm:cxn modelId="{532B34FF-BFF8-4715-8A63-804BCBE7EC1F}" type="presParOf" srcId="{2AD0FC12-8E02-4E87-82AD-18A9F835F81A}" destId="{86681AAC-8926-4AC1-9410-4C0BB3ECE921}" srcOrd="1" destOrd="0" presId="urn:microsoft.com/office/officeart/2005/8/layout/chevron2"/>
    <dgm:cxn modelId="{C12622EC-4537-4900-911D-01C677CF858A}" type="presParOf" srcId="{BA416034-C17B-4421-AB5D-3177F79E480C}" destId="{47A02287-D7C7-4E4C-834A-34D084DFA40C}" srcOrd="3" destOrd="0" presId="urn:microsoft.com/office/officeart/2005/8/layout/chevron2"/>
    <dgm:cxn modelId="{DE313251-BC3B-417C-964E-E91374F335E8}" type="presParOf" srcId="{BA416034-C17B-4421-AB5D-3177F79E480C}" destId="{9B843425-F2D1-411A-A4D5-07EDD0885285}" srcOrd="4" destOrd="0" presId="urn:microsoft.com/office/officeart/2005/8/layout/chevron2"/>
    <dgm:cxn modelId="{A4130F5F-891F-43D5-AFC9-A9F12461872B}" type="presParOf" srcId="{9B843425-F2D1-411A-A4D5-07EDD0885285}" destId="{05A4FD80-027C-4BBB-BE18-A6112FCB0336}" srcOrd="0" destOrd="0" presId="urn:microsoft.com/office/officeart/2005/8/layout/chevron2"/>
    <dgm:cxn modelId="{8566EBE1-713F-4C54-94EE-930975EAB3C1}" type="presParOf" srcId="{9B843425-F2D1-411A-A4D5-07EDD0885285}" destId="{D72E6896-379E-419D-A374-DB2DBA39615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216900-8A13-48F8-A887-F7E02AB5039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ED04EFC7-66AA-439E-810B-8976AFC98DFA}">
      <dgm:prSet phldrT="[Text]"/>
      <dgm:spPr/>
      <dgm:t>
        <a:bodyPr/>
        <a:lstStyle/>
        <a:p>
          <a:r>
            <a:rPr lang="en-US" b="1" dirty="0" smtClean="0"/>
            <a:t>Project Conceptualization</a:t>
          </a:r>
          <a:endParaRPr lang="en-US" b="1" dirty="0"/>
        </a:p>
      </dgm:t>
    </dgm:pt>
    <dgm:pt modelId="{96A4A9BA-0C47-4429-9BEF-EA104F10634C}" type="parTrans" cxnId="{26E33EE5-B360-4118-80CB-B51B09F53F38}">
      <dgm:prSet/>
      <dgm:spPr/>
      <dgm:t>
        <a:bodyPr/>
        <a:lstStyle/>
        <a:p>
          <a:endParaRPr lang="en-US"/>
        </a:p>
      </dgm:t>
    </dgm:pt>
    <dgm:pt modelId="{91549DFE-4C84-46D9-B439-28033A6A8F80}" type="sibTrans" cxnId="{26E33EE5-B360-4118-80CB-B51B09F53F38}">
      <dgm:prSet/>
      <dgm:spPr/>
      <dgm:t>
        <a:bodyPr/>
        <a:lstStyle/>
        <a:p>
          <a:endParaRPr lang="en-US"/>
        </a:p>
      </dgm:t>
    </dgm:pt>
    <dgm:pt modelId="{D7C05949-1F67-4361-B94D-E97854D03E68}">
      <dgm:prSet phldrT="[Text]"/>
      <dgm:spPr>
        <a:solidFill>
          <a:schemeClr val="accent3">
            <a:lumMod val="75000"/>
          </a:schemeClr>
        </a:solidFill>
      </dgm:spPr>
      <dgm:t>
        <a:bodyPr/>
        <a:lstStyle/>
        <a:p>
          <a:pPr algn="ctr"/>
          <a:r>
            <a:rPr lang="en-US" dirty="0" smtClean="0">
              <a:solidFill>
                <a:schemeClr val="bg1"/>
              </a:solidFill>
            </a:rPr>
            <a:t>Considers DURC aspects when designing project</a:t>
          </a:r>
          <a:endParaRPr lang="en-US" dirty="0">
            <a:solidFill>
              <a:schemeClr val="bg1"/>
            </a:solidFill>
          </a:endParaRPr>
        </a:p>
      </dgm:t>
    </dgm:pt>
    <dgm:pt modelId="{26C94B1E-DFA0-445A-A289-1549F2E1FEC4}" type="parTrans" cxnId="{D9017781-9A3A-43DE-832B-0E760428BA0C}">
      <dgm:prSet/>
      <dgm:spPr/>
      <dgm:t>
        <a:bodyPr/>
        <a:lstStyle/>
        <a:p>
          <a:endParaRPr lang="en-US"/>
        </a:p>
      </dgm:t>
    </dgm:pt>
    <dgm:pt modelId="{72DA46DF-010F-47D0-BC80-65B823C103A9}" type="sibTrans" cxnId="{D9017781-9A3A-43DE-832B-0E760428BA0C}">
      <dgm:prSet/>
      <dgm:spPr/>
      <dgm:t>
        <a:bodyPr/>
        <a:lstStyle/>
        <a:p>
          <a:endParaRPr lang="en-US"/>
        </a:p>
      </dgm:t>
    </dgm:pt>
    <dgm:pt modelId="{49736126-1E15-44AE-9AEA-D1C767BF6F14}">
      <dgm:prSet phldrT="[Text]"/>
      <dgm:spPr/>
      <dgm:t>
        <a:bodyPr/>
        <a:lstStyle/>
        <a:p>
          <a:r>
            <a:rPr lang="en-US" b="1" dirty="0" smtClean="0"/>
            <a:t>Funding Decision</a:t>
          </a:r>
          <a:endParaRPr lang="en-US" b="1" dirty="0"/>
        </a:p>
      </dgm:t>
    </dgm:pt>
    <dgm:pt modelId="{F0A2DE22-BEFD-4A3C-B92F-E6789A3DFAB0}" type="parTrans" cxnId="{E4DCCC65-4B0E-411A-BF69-9FF06F2E3AB0}">
      <dgm:prSet/>
      <dgm:spPr/>
      <dgm:t>
        <a:bodyPr/>
        <a:lstStyle/>
        <a:p>
          <a:endParaRPr lang="en-US"/>
        </a:p>
      </dgm:t>
    </dgm:pt>
    <dgm:pt modelId="{C519622C-4172-43D8-97B4-776C61591B33}" type="sibTrans" cxnId="{E4DCCC65-4B0E-411A-BF69-9FF06F2E3AB0}">
      <dgm:prSet/>
      <dgm:spPr/>
      <dgm:t>
        <a:bodyPr/>
        <a:lstStyle/>
        <a:p>
          <a:endParaRPr lang="en-US"/>
        </a:p>
      </dgm:t>
    </dgm:pt>
    <dgm:pt modelId="{6D5EB483-D14E-480F-9190-F1AA1A42B9F2}">
      <dgm:prSet phldrT="[Text]"/>
      <dgm:spPr>
        <a:solidFill>
          <a:schemeClr val="accent3">
            <a:lumMod val="75000"/>
          </a:schemeClr>
        </a:solidFill>
      </dgm:spPr>
      <dgm:t>
        <a:bodyPr/>
        <a:lstStyle/>
        <a:p>
          <a:pPr algn="ctr"/>
          <a:r>
            <a:rPr lang="en-US" dirty="0" smtClean="0">
              <a:solidFill>
                <a:schemeClr val="bg1"/>
              </a:solidFill>
            </a:rPr>
            <a:t>Implements approved risk mitigation plan</a:t>
          </a:r>
          <a:r>
            <a:rPr lang="en-US" dirty="0" smtClean="0"/>
            <a:t>	</a:t>
          </a:r>
          <a:endParaRPr lang="en-US" dirty="0"/>
        </a:p>
      </dgm:t>
    </dgm:pt>
    <dgm:pt modelId="{0ED8851B-DAFE-48E4-B5C5-1EBA344E47CF}" type="parTrans" cxnId="{B09D23D1-636B-488D-B963-A33D0C7BCC5C}">
      <dgm:prSet/>
      <dgm:spPr/>
      <dgm:t>
        <a:bodyPr/>
        <a:lstStyle/>
        <a:p>
          <a:endParaRPr lang="en-US"/>
        </a:p>
      </dgm:t>
    </dgm:pt>
    <dgm:pt modelId="{D09DF9F0-86B9-400F-87EC-64CFF951D076}" type="sibTrans" cxnId="{B09D23D1-636B-488D-B963-A33D0C7BCC5C}">
      <dgm:prSet/>
      <dgm:spPr/>
      <dgm:t>
        <a:bodyPr/>
        <a:lstStyle/>
        <a:p>
          <a:endParaRPr lang="en-US"/>
        </a:p>
      </dgm:t>
    </dgm:pt>
    <dgm:pt modelId="{13761DDB-C42E-48C7-9FF2-4C5078B9B352}">
      <dgm:prSet phldrT="[Text]"/>
      <dgm:spPr/>
      <dgm:t>
        <a:bodyPr/>
        <a:lstStyle/>
        <a:p>
          <a:r>
            <a:rPr lang="en-US" b="1" dirty="0" smtClean="0"/>
            <a:t>Research Conduct</a:t>
          </a:r>
          <a:endParaRPr lang="en-US" b="1" dirty="0"/>
        </a:p>
      </dgm:t>
    </dgm:pt>
    <dgm:pt modelId="{114D3F6F-9D8B-466A-B599-8FD2289677A9}" type="parTrans" cxnId="{BC118B00-435A-4C18-AB05-623A302E571E}">
      <dgm:prSet/>
      <dgm:spPr/>
      <dgm:t>
        <a:bodyPr/>
        <a:lstStyle/>
        <a:p>
          <a:endParaRPr lang="en-US"/>
        </a:p>
      </dgm:t>
    </dgm:pt>
    <dgm:pt modelId="{A6D0AA93-59A9-4766-A509-79470DAD4230}" type="sibTrans" cxnId="{BC118B00-435A-4C18-AB05-623A302E571E}">
      <dgm:prSet/>
      <dgm:spPr/>
      <dgm:t>
        <a:bodyPr/>
        <a:lstStyle/>
        <a:p>
          <a:endParaRPr lang="en-US"/>
        </a:p>
      </dgm:t>
    </dgm:pt>
    <dgm:pt modelId="{781B0062-C0FE-4E21-953F-EF27767C4F88}">
      <dgm:prSet phldrT="[Text]"/>
      <dgm:spPr>
        <a:solidFill>
          <a:schemeClr val="accent3">
            <a:lumMod val="75000"/>
          </a:schemeClr>
        </a:solidFill>
      </dgm:spPr>
      <dgm:t>
        <a:bodyPr/>
        <a:lstStyle/>
        <a:p>
          <a:pPr algn="ctr"/>
          <a:r>
            <a:rPr lang="en-US" dirty="0" smtClean="0">
              <a:solidFill>
                <a:schemeClr val="bg1"/>
              </a:solidFill>
            </a:rPr>
            <a:t>Conduct ongoing institutional DURC reviews</a:t>
          </a:r>
          <a:endParaRPr lang="en-US" dirty="0">
            <a:solidFill>
              <a:schemeClr val="bg1"/>
            </a:solidFill>
          </a:endParaRPr>
        </a:p>
      </dgm:t>
    </dgm:pt>
    <dgm:pt modelId="{60037408-1B9E-4439-8035-0CC9CC3429D8}" type="parTrans" cxnId="{3E17EDB5-D2EA-4C80-A539-599F5332DE4C}">
      <dgm:prSet/>
      <dgm:spPr/>
      <dgm:t>
        <a:bodyPr/>
        <a:lstStyle/>
        <a:p>
          <a:endParaRPr lang="en-US"/>
        </a:p>
      </dgm:t>
    </dgm:pt>
    <dgm:pt modelId="{45BDAF64-C297-4044-A175-D65E2DC810AC}" type="sibTrans" cxnId="{3E17EDB5-D2EA-4C80-A539-599F5332DE4C}">
      <dgm:prSet/>
      <dgm:spPr/>
      <dgm:t>
        <a:bodyPr/>
        <a:lstStyle/>
        <a:p>
          <a:endParaRPr lang="en-US"/>
        </a:p>
      </dgm:t>
    </dgm:pt>
    <dgm:pt modelId="{F6FF2543-52D2-4DA0-8258-444E6EA1B05C}">
      <dgm:prSet phldrT="[Text]"/>
      <dgm:spPr/>
      <dgm:t>
        <a:bodyPr/>
        <a:lstStyle/>
        <a:p>
          <a:r>
            <a:rPr lang="en-US" b="1" dirty="0" smtClean="0"/>
            <a:t>Research Communication</a:t>
          </a:r>
          <a:endParaRPr lang="en-US" b="1" dirty="0"/>
        </a:p>
      </dgm:t>
    </dgm:pt>
    <dgm:pt modelId="{34606714-056A-4419-93D4-EF9E6B0AB3A6}" type="parTrans" cxnId="{E85516DC-6724-446B-8E58-5003C33208F0}">
      <dgm:prSet/>
      <dgm:spPr/>
      <dgm:t>
        <a:bodyPr/>
        <a:lstStyle/>
        <a:p>
          <a:endParaRPr lang="en-US"/>
        </a:p>
      </dgm:t>
    </dgm:pt>
    <dgm:pt modelId="{54EA25B4-6C04-4213-B6DB-0B3217D5E201}" type="sibTrans" cxnId="{E85516DC-6724-446B-8E58-5003C33208F0}">
      <dgm:prSet/>
      <dgm:spPr/>
      <dgm:t>
        <a:bodyPr/>
        <a:lstStyle/>
        <a:p>
          <a:endParaRPr lang="en-US"/>
        </a:p>
      </dgm:t>
    </dgm:pt>
    <dgm:pt modelId="{2143E2D2-5F4C-4B48-A59D-160C39F68F03}" type="pres">
      <dgm:prSet presAssocID="{C6216900-8A13-48F8-A887-F7E02AB50399}" presName="Name0" presStyleCnt="0">
        <dgm:presLayoutVars>
          <dgm:chMax val="5"/>
          <dgm:chPref val="5"/>
          <dgm:dir/>
          <dgm:animLvl val="lvl"/>
        </dgm:presLayoutVars>
      </dgm:prSet>
      <dgm:spPr/>
      <dgm:t>
        <a:bodyPr/>
        <a:lstStyle/>
        <a:p>
          <a:endParaRPr lang="en-US"/>
        </a:p>
      </dgm:t>
    </dgm:pt>
    <dgm:pt modelId="{AE0269D3-D74F-4746-B052-7544E510C181}" type="pres">
      <dgm:prSet presAssocID="{ED04EFC7-66AA-439E-810B-8976AFC98DFA}" presName="parentText1" presStyleLbl="node1" presStyleIdx="0" presStyleCnt="4">
        <dgm:presLayoutVars>
          <dgm:chMax/>
          <dgm:chPref val="3"/>
          <dgm:bulletEnabled val="1"/>
        </dgm:presLayoutVars>
      </dgm:prSet>
      <dgm:spPr/>
      <dgm:t>
        <a:bodyPr/>
        <a:lstStyle/>
        <a:p>
          <a:endParaRPr lang="en-US"/>
        </a:p>
      </dgm:t>
    </dgm:pt>
    <dgm:pt modelId="{8344BEC2-CEF1-4D88-A4C6-DD5146F2EA46}" type="pres">
      <dgm:prSet presAssocID="{ED04EFC7-66AA-439E-810B-8976AFC98DFA}" presName="childText1" presStyleLbl="solidAlignAcc1" presStyleIdx="0" presStyleCnt="3" custScaleY="36277" custLinFactNeighborX="-575" custLinFactNeighborY="-33975">
        <dgm:presLayoutVars>
          <dgm:chMax val="0"/>
          <dgm:chPref val="0"/>
          <dgm:bulletEnabled val="1"/>
        </dgm:presLayoutVars>
      </dgm:prSet>
      <dgm:spPr/>
      <dgm:t>
        <a:bodyPr/>
        <a:lstStyle/>
        <a:p>
          <a:endParaRPr lang="en-US"/>
        </a:p>
      </dgm:t>
    </dgm:pt>
    <dgm:pt modelId="{FB07433F-40E2-470F-803D-2FE276960A49}" type="pres">
      <dgm:prSet presAssocID="{49736126-1E15-44AE-9AEA-D1C767BF6F14}" presName="parentText2" presStyleLbl="node1" presStyleIdx="1" presStyleCnt="4">
        <dgm:presLayoutVars>
          <dgm:chMax/>
          <dgm:chPref val="3"/>
          <dgm:bulletEnabled val="1"/>
        </dgm:presLayoutVars>
      </dgm:prSet>
      <dgm:spPr/>
      <dgm:t>
        <a:bodyPr/>
        <a:lstStyle/>
        <a:p>
          <a:endParaRPr lang="en-US"/>
        </a:p>
      </dgm:t>
    </dgm:pt>
    <dgm:pt modelId="{6448A185-8C7F-4381-A9A9-EFF7E422F847}" type="pres">
      <dgm:prSet presAssocID="{49736126-1E15-44AE-9AEA-D1C767BF6F14}" presName="childText2" presStyleLbl="solidAlignAcc1" presStyleIdx="1" presStyleCnt="3" custScaleY="37229" custLinFactNeighborY="-32338">
        <dgm:presLayoutVars>
          <dgm:chMax val="0"/>
          <dgm:chPref val="0"/>
          <dgm:bulletEnabled val="1"/>
        </dgm:presLayoutVars>
      </dgm:prSet>
      <dgm:spPr/>
      <dgm:t>
        <a:bodyPr/>
        <a:lstStyle/>
        <a:p>
          <a:endParaRPr lang="en-US"/>
        </a:p>
      </dgm:t>
    </dgm:pt>
    <dgm:pt modelId="{6BE8F820-D38B-4502-9F38-051BC0925A3E}" type="pres">
      <dgm:prSet presAssocID="{13761DDB-C42E-48C7-9FF2-4C5078B9B352}" presName="parentText3" presStyleLbl="node1" presStyleIdx="2" presStyleCnt="4">
        <dgm:presLayoutVars>
          <dgm:chMax/>
          <dgm:chPref val="3"/>
          <dgm:bulletEnabled val="1"/>
        </dgm:presLayoutVars>
      </dgm:prSet>
      <dgm:spPr/>
      <dgm:t>
        <a:bodyPr/>
        <a:lstStyle/>
        <a:p>
          <a:endParaRPr lang="en-US"/>
        </a:p>
      </dgm:t>
    </dgm:pt>
    <dgm:pt modelId="{CCA40C04-8990-44EE-9C24-82E262BB8465}" type="pres">
      <dgm:prSet presAssocID="{13761DDB-C42E-48C7-9FF2-4C5078B9B352}" presName="childText3" presStyleLbl="solidAlignAcc1" presStyleIdx="2" presStyleCnt="3" custScaleY="36734" custLinFactNeighborX="0" custLinFactNeighborY="-33127">
        <dgm:presLayoutVars>
          <dgm:chMax val="0"/>
          <dgm:chPref val="0"/>
          <dgm:bulletEnabled val="1"/>
        </dgm:presLayoutVars>
      </dgm:prSet>
      <dgm:spPr/>
      <dgm:t>
        <a:bodyPr/>
        <a:lstStyle/>
        <a:p>
          <a:endParaRPr lang="en-US"/>
        </a:p>
      </dgm:t>
    </dgm:pt>
    <dgm:pt modelId="{6AD0FA88-4185-4761-8D36-B9E37D95ED94}" type="pres">
      <dgm:prSet presAssocID="{F6FF2543-52D2-4DA0-8258-444E6EA1B05C}" presName="parentText4" presStyleLbl="node1" presStyleIdx="3" presStyleCnt="4">
        <dgm:presLayoutVars>
          <dgm:chMax/>
          <dgm:chPref val="3"/>
          <dgm:bulletEnabled val="1"/>
        </dgm:presLayoutVars>
      </dgm:prSet>
      <dgm:spPr/>
      <dgm:t>
        <a:bodyPr/>
        <a:lstStyle/>
        <a:p>
          <a:endParaRPr lang="en-US"/>
        </a:p>
      </dgm:t>
    </dgm:pt>
  </dgm:ptLst>
  <dgm:cxnLst>
    <dgm:cxn modelId="{863E6F8F-B337-463F-8334-F5652D87D573}" type="presOf" srcId="{F6FF2543-52D2-4DA0-8258-444E6EA1B05C}" destId="{6AD0FA88-4185-4761-8D36-B9E37D95ED94}" srcOrd="0" destOrd="0" presId="urn:microsoft.com/office/officeart/2009/3/layout/IncreasingArrowsProcess"/>
    <dgm:cxn modelId="{B09D23D1-636B-488D-B963-A33D0C7BCC5C}" srcId="{49736126-1E15-44AE-9AEA-D1C767BF6F14}" destId="{6D5EB483-D14E-480F-9190-F1AA1A42B9F2}" srcOrd="0" destOrd="0" parTransId="{0ED8851B-DAFE-48E4-B5C5-1EBA344E47CF}" sibTransId="{D09DF9F0-86B9-400F-87EC-64CFF951D076}"/>
    <dgm:cxn modelId="{BC118B00-435A-4C18-AB05-623A302E571E}" srcId="{C6216900-8A13-48F8-A887-F7E02AB50399}" destId="{13761DDB-C42E-48C7-9FF2-4C5078B9B352}" srcOrd="2" destOrd="0" parTransId="{114D3F6F-9D8B-466A-B599-8FD2289677A9}" sibTransId="{A6D0AA93-59A9-4766-A509-79470DAD4230}"/>
    <dgm:cxn modelId="{D9017781-9A3A-43DE-832B-0E760428BA0C}" srcId="{ED04EFC7-66AA-439E-810B-8976AFC98DFA}" destId="{D7C05949-1F67-4361-B94D-E97854D03E68}" srcOrd="0" destOrd="0" parTransId="{26C94B1E-DFA0-445A-A289-1549F2E1FEC4}" sibTransId="{72DA46DF-010F-47D0-BC80-65B823C103A9}"/>
    <dgm:cxn modelId="{3248E56D-818F-46F1-83EC-E1E2C98045A9}" type="presOf" srcId="{781B0062-C0FE-4E21-953F-EF27767C4F88}" destId="{CCA40C04-8990-44EE-9C24-82E262BB8465}" srcOrd="0" destOrd="0" presId="urn:microsoft.com/office/officeart/2009/3/layout/IncreasingArrowsProcess"/>
    <dgm:cxn modelId="{E3B83B5D-613B-4B82-86DC-291EA6D6289C}" type="presOf" srcId="{13761DDB-C42E-48C7-9FF2-4C5078B9B352}" destId="{6BE8F820-D38B-4502-9F38-051BC0925A3E}" srcOrd="0" destOrd="0" presId="urn:microsoft.com/office/officeart/2009/3/layout/IncreasingArrowsProcess"/>
    <dgm:cxn modelId="{26E33EE5-B360-4118-80CB-B51B09F53F38}" srcId="{C6216900-8A13-48F8-A887-F7E02AB50399}" destId="{ED04EFC7-66AA-439E-810B-8976AFC98DFA}" srcOrd="0" destOrd="0" parTransId="{96A4A9BA-0C47-4429-9BEF-EA104F10634C}" sibTransId="{91549DFE-4C84-46D9-B439-28033A6A8F80}"/>
    <dgm:cxn modelId="{D4C4C24C-5A52-4D2D-95DB-A4156599A264}" type="presOf" srcId="{D7C05949-1F67-4361-B94D-E97854D03E68}" destId="{8344BEC2-CEF1-4D88-A4C6-DD5146F2EA46}" srcOrd="0" destOrd="0" presId="urn:microsoft.com/office/officeart/2009/3/layout/IncreasingArrowsProcess"/>
    <dgm:cxn modelId="{3453D2BB-E432-4C9A-8F41-08700034874D}" type="presOf" srcId="{49736126-1E15-44AE-9AEA-D1C767BF6F14}" destId="{FB07433F-40E2-470F-803D-2FE276960A49}" srcOrd="0" destOrd="0" presId="urn:microsoft.com/office/officeart/2009/3/layout/IncreasingArrowsProcess"/>
    <dgm:cxn modelId="{2C5CB373-D4C9-482F-A341-938AB2B59419}" type="presOf" srcId="{C6216900-8A13-48F8-A887-F7E02AB50399}" destId="{2143E2D2-5F4C-4B48-A59D-160C39F68F03}" srcOrd="0" destOrd="0" presId="urn:microsoft.com/office/officeart/2009/3/layout/IncreasingArrowsProcess"/>
    <dgm:cxn modelId="{3E17EDB5-D2EA-4C80-A539-599F5332DE4C}" srcId="{13761DDB-C42E-48C7-9FF2-4C5078B9B352}" destId="{781B0062-C0FE-4E21-953F-EF27767C4F88}" srcOrd="0" destOrd="0" parTransId="{60037408-1B9E-4439-8035-0CC9CC3429D8}" sibTransId="{45BDAF64-C297-4044-A175-D65E2DC810AC}"/>
    <dgm:cxn modelId="{E85516DC-6724-446B-8E58-5003C33208F0}" srcId="{C6216900-8A13-48F8-A887-F7E02AB50399}" destId="{F6FF2543-52D2-4DA0-8258-444E6EA1B05C}" srcOrd="3" destOrd="0" parTransId="{34606714-056A-4419-93D4-EF9E6B0AB3A6}" sibTransId="{54EA25B4-6C04-4213-B6DB-0B3217D5E201}"/>
    <dgm:cxn modelId="{99267001-D5EC-413E-B8AC-E008A3E4665B}" type="presOf" srcId="{ED04EFC7-66AA-439E-810B-8976AFC98DFA}" destId="{AE0269D3-D74F-4746-B052-7544E510C181}" srcOrd="0" destOrd="0" presId="urn:microsoft.com/office/officeart/2009/3/layout/IncreasingArrowsProcess"/>
    <dgm:cxn modelId="{E4DCCC65-4B0E-411A-BF69-9FF06F2E3AB0}" srcId="{C6216900-8A13-48F8-A887-F7E02AB50399}" destId="{49736126-1E15-44AE-9AEA-D1C767BF6F14}" srcOrd="1" destOrd="0" parTransId="{F0A2DE22-BEFD-4A3C-B92F-E6789A3DFAB0}" sibTransId="{C519622C-4172-43D8-97B4-776C61591B33}"/>
    <dgm:cxn modelId="{6A772B46-7D77-449A-8675-EB7DCD5720B9}" type="presOf" srcId="{6D5EB483-D14E-480F-9190-F1AA1A42B9F2}" destId="{6448A185-8C7F-4381-A9A9-EFF7E422F847}" srcOrd="0" destOrd="0" presId="urn:microsoft.com/office/officeart/2009/3/layout/IncreasingArrowsProcess"/>
    <dgm:cxn modelId="{394FD078-8A06-4724-8DAA-0E4BEDB22E54}" type="presParOf" srcId="{2143E2D2-5F4C-4B48-A59D-160C39F68F03}" destId="{AE0269D3-D74F-4746-B052-7544E510C181}" srcOrd="0" destOrd="0" presId="urn:microsoft.com/office/officeart/2009/3/layout/IncreasingArrowsProcess"/>
    <dgm:cxn modelId="{8F3C938C-6C76-476F-8A4B-3E5FBB11EABB}" type="presParOf" srcId="{2143E2D2-5F4C-4B48-A59D-160C39F68F03}" destId="{8344BEC2-CEF1-4D88-A4C6-DD5146F2EA46}" srcOrd="1" destOrd="0" presId="urn:microsoft.com/office/officeart/2009/3/layout/IncreasingArrowsProcess"/>
    <dgm:cxn modelId="{53C40308-D179-4E43-9A3A-77BA214309F2}" type="presParOf" srcId="{2143E2D2-5F4C-4B48-A59D-160C39F68F03}" destId="{FB07433F-40E2-470F-803D-2FE276960A49}" srcOrd="2" destOrd="0" presId="urn:microsoft.com/office/officeart/2009/3/layout/IncreasingArrowsProcess"/>
    <dgm:cxn modelId="{77D7FDCC-E489-4C2D-AD8E-5C40189AB714}" type="presParOf" srcId="{2143E2D2-5F4C-4B48-A59D-160C39F68F03}" destId="{6448A185-8C7F-4381-A9A9-EFF7E422F847}" srcOrd="3" destOrd="0" presId="urn:microsoft.com/office/officeart/2009/3/layout/IncreasingArrowsProcess"/>
    <dgm:cxn modelId="{0238EF65-90C0-4CD3-AD61-A02B76CFB8D4}" type="presParOf" srcId="{2143E2D2-5F4C-4B48-A59D-160C39F68F03}" destId="{6BE8F820-D38B-4502-9F38-051BC0925A3E}" srcOrd="4" destOrd="0" presId="urn:microsoft.com/office/officeart/2009/3/layout/IncreasingArrowsProcess"/>
    <dgm:cxn modelId="{85EC8CA9-E8D9-43D9-A287-5150AB3EEDFD}" type="presParOf" srcId="{2143E2D2-5F4C-4B48-A59D-160C39F68F03}" destId="{CCA40C04-8990-44EE-9C24-82E262BB8465}" srcOrd="5" destOrd="0" presId="urn:microsoft.com/office/officeart/2009/3/layout/IncreasingArrowsProcess"/>
    <dgm:cxn modelId="{03C6BD3F-8DF8-4D40-BFDD-5980FCF63AE2}" type="presParOf" srcId="{2143E2D2-5F4C-4B48-A59D-160C39F68F03}" destId="{6AD0FA88-4185-4761-8D36-B9E37D95ED94}" srcOrd="6"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C8F992-056B-4769-AC6D-D822F7B10513}"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407248E3-B8BE-4188-AC4E-1A077DF3E7F1}">
      <dgm:prSet phldrT="[Text]"/>
      <dgm:spPr/>
      <dgm:t>
        <a:bodyPr/>
        <a:lstStyle/>
        <a:p>
          <a:r>
            <a:rPr lang="en-US" dirty="0" smtClean="0">
              <a:solidFill>
                <a:schemeClr val="bg1"/>
              </a:solidFill>
              <a:hlinkClick xmlns:r="http://schemas.openxmlformats.org/officeDocument/2006/relationships" r:id="rId1" action="ppaction://hlinkfile"/>
            </a:rPr>
            <a:t>NIH  Dual Use Research of Concern</a:t>
          </a:r>
          <a:endParaRPr lang="en-US" dirty="0">
            <a:solidFill>
              <a:schemeClr val="bg1"/>
            </a:solidFill>
          </a:endParaRPr>
        </a:p>
      </dgm:t>
    </dgm:pt>
    <dgm:pt modelId="{FF335AD7-DF4E-462B-A266-2280DA6C92A1}" type="parTrans" cxnId="{4C9486FA-0F37-4D18-B037-C518049BDAB3}">
      <dgm:prSet/>
      <dgm:spPr/>
      <dgm:t>
        <a:bodyPr/>
        <a:lstStyle/>
        <a:p>
          <a:endParaRPr lang="en-US"/>
        </a:p>
      </dgm:t>
    </dgm:pt>
    <dgm:pt modelId="{54D438CD-4B68-4FE3-80F3-79F74EF04051}" type="sibTrans" cxnId="{4C9486FA-0F37-4D18-B037-C518049BDAB3}">
      <dgm:prSet/>
      <dgm:spPr/>
      <dgm:t>
        <a:bodyPr/>
        <a:lstStyle/>
        <a:p>
          <a:endParaRPr lang="en-US"/>
        </a:p>
      </dgm:t>
    </dgm:pt>
    <dgm:pt modelId="{237A1B22-B8E9-48FF-B269-BE787FD6ABAA}">
      <dgm:prSet phldrT="[Text]"/>
      <dgm:spPr/>
      <dgm:t>
        <a:bodyPr/>
        <a:lstStyle/>
        <a:p>
          <a:r>
            <a:rPr lang="en-US" dirty="0" smtClean="0">
              <a:solidFill>
                <a:schemeClr val="bg1"/>
              </a:solidFill>
              <a:hlinkClick xmlns:r="http://schemas.openxmlformats.org/officeDocument/2006/relationships" r:id="rId2"/>
            </a:rPr>
            <a:t>DURC A Companion Guide</a:t>
          </a:r>
          <a:endParaRPr lang="en-US" dirty="0">
            <a:solidFill>
              <a:schemeClr val="bg1"/>
            </a:solidFill>
          </a:endParaRPr>
        </a:p>
      </dgm:t>
    </dgm:pt>
    <dgm:pt modelId="{84BBFC98-0273-416B-A34A-A3A239BDCDE1}" type="parTrans" cxnId="{1260375B-DCA3-4E07-8583-22818F9358BF}">
      <dgm:prSet/>
      <dgm:spPr/>
      <dgm:t>
        <a:bodyPr/>
        <a:lstStyle/>
        <a:p>
          <a:endParaRPr lang="en-US"/>
        </a:p>
      </dgm:t>
    </dgm:pt>
    <dgm:pt modelId="{7A5F46DD-D13E-4BFD-A0A5-938339B40EA5}" type="sibTrans" cxnId="{1260375B-DCA3-4E07-8583-22818F9358BF}">
      <dgm:prSet/>
      <dgm:spPr/>
      <dgm:t>
        <a:bodyPr/>
        <a:lstStyle/>
        <a:p>
          <a:endParaRPr lang="en-US"/>
        </a:p>
      </dgm:t>
    </dgm:pt>
    <dgm:pt modelId="{4A9A9F99-F19A-4229-B30A-7D6A68BFC9D9}">
      <dgm:prSet phldrT="[Text]"/>
      <dgm:spPr/>
      <dgm:t>
        <a:bodyPr/>
        <a:lstStyle/>
        <a:p>
          <a:r>
            <a:rPr lang="en-US" dirty="0" smtClean="0">
              <a:solidFill>
                <a:schemeClr val="bg1"/>
              </a:solidFill>
              <a:hlinkClick xmlns:r="http://schemas.openxmlformats.org/officeDocument/2006/relationships" r:id="rId3"/>
            </a:rPr>
            <a:t>DURC Case Studies</a:t>
          </a:r>
          <a:endParaRPr lang="en-US" dirty="0">
            <a:solidFill>
              <a:schemeClr val="bg1"/>
            </a:solidFill>
          </a:endParaRPr>
        </a:p>
      </dgm:t>
    </dgm:pt>
    <dgm:pt modelId="{C451D8A1-7A83-42D4-B86B-34D2AFE1492C}" type="parTrans" cxnId="{474A011E-360A-450E-8A7A-C454280F6C2E}">
      <dgm:prSet/>
      <dgm:spPr/>
      <dgm:t>
        <a:bodyPr/>
        <a:lstStyle/>
        <a:p>
          <a:endParaRPr lang="en-US"/>
        </a:p>
      </dgm:t>
    </dgm:pt>
    <dgm:pt modelId="{16320808-DE17-47FB-AE32-A1F8F7859BE3}" type="sibTrans" cxnId="{474A011E-360A-450E-8A7A-C454280F6C2E}">
      <dgm:prSet/>
      <dgm:spPr/>
      <dgm:t>
        <a:bodyPr/>
        <a:lstStyle/>
        <a:p>
          <a:endParaRPr lang="en-US"/>
        </a:p>
      </dgm:t>
    </dgm:pt>
    <dgm:pt modelId="{94DA3B77-E471-4E5B-B354-9EBA83162578}">
      <dgm:prSet phldrT="[Text]"/>
      <dgm:spPr/>
      <dgm:t>
        <a:bodyPr/>
        <a:lstStyle/>
        <a:p>
          <a:r>
            <a:rPr lang="en-US" dirty="0" smtClean="0">
              <a:hlinkClick xmlns:r="http://schemas.openxmlformats.org/officeDocument/2006/relationships" r:id="rId4"/>
            </a:rPr>
            <a:t>Dual Use US </a:t>
          </a:r>
          <a:r>
            <a:rPr lang="en-US" dirty="0" err="1" smtClean="0">
              <a:hlinkClick xmlns:r="http://schemas.openxmlformats.org/officeDocument/2006/relationships" r:id="rId4"/>
            </a:rPr>
            <a:t>Dept</a:t>
          </a:r>
          <a:r>
            <a:rPr lang="en-US" dirty="0" smtClean="0">
              <a:hlinkClick xmlns:r="http://schemas.openxmlformats.org/officeDocument/2006/relationships" r:id="rId4"/>
            </a:rPr>
            <a:t> of Health &amp; Human Services</a:t>
          </a:r>
          <a:endParaRPr lang="en-US" dirty="0"/>
        </a:p>
      </dgm:t>
    </dgm:pt>
    <dgm:pt modelId="{A7AA7890-D604-413B-8FC6-29B58BC7548E}" type="parTrans" cxnId="{73E2475F-DF59-4F24-87EF-E185B9A71C12}">
      <dgm:prSet/>
      <dgm:spPr/>
      <dgm:t>
        <a:bodyPr/>
        <a:lstStyle/>
        <a:p>
          <a:endParaRPr lang="en-US"/>
        </a:p>
      </dgm:t>
    </dgm:pt>
    <dgm:pt modelId="{011A5189-EBCA-4CB5-BCDD-F8F699F3C72A}" type="sibTrans" cxnId="{73E2475F-DF59-4F24-87EF-E185B9A71C12}">
      <dgm:prSet/>
      <dgm:spPr/>
      <dgm:t>
        <a:bodyPr/>
        <a:lstStyle/>
        <a:p>
          <a:endParaRPr lang="en-US"/>
        </a:p>
      </dgm:t>
    </dgm:pt>
    <dgm:pt modelId="{B124FB3E-2DFE-4808-BF70-A73DAC492879}">
      <dgm:prSet phldrT="[Text]"/>
      <dgm:spPr/>
      <dgm:t>
        <a:bodyPr/>
        <a:lstStyle/>
        <a:p>
          <a:r>
            <a:rPr lang="en-US" dirty="0" smtClean="0">
              <a:hlinkClick xmlns:r="http://schemas.openxmlformats.org/officeDocument/2006/relationships" r:id="rId5"/>
            </a:rPr>
            <a:t>US Policy for Institutional Oversight of DURC</a:t>
          </a:r>
          <a:endParaRPr lang="en-US" dirty="0"/>
        </a:p>
      </dgm:t>
    </dgm:pt>
    <dgm:pt modelId="{D304A8A9-5255-4D51-A9BA-69DA066B7CCD}" type="parTrans" cxnId="{34DA523B-6996-4165-B7C8-901BA3D8B60F}">
      <dgm:prSet/>
      <dgm:spPr/>
      <dgm:t>
        <a:bodyPr/>
        <a:lstStyle/>
        <a:p>
          <a:endParaRPr lang="en-US"/>
        </a:p>
      </dgm:t>
    </dgm:pt>
    <dgm:pt modelId="{B94EC71A-1EAF-42F1-8041-E7A9943D2CDD}" type="sibTrans" cxnId="{34DA523B-6996-4165-B7C8-901BA3D8B60F}">
      <dgm:prSet/>
      <dgm:spPr/>
      <dgm:t>
        <a:bodyPr/>
        <a:lstStyle/>
        <a:p>
          <a:endParaRPr lang="en-US"/>
        </a:p>
      </dgm:t>
    </dgm:pt>
    <dgm:pt modelId="{5FE890DB-9D04-46F2-BE7B-2E2F5F9C03E5}">
      <dgm:prSet phldrT="[Text]"/>
      <dgm:spPr/>
      <dgm:t>
        <a:bodyPr/>
        <a:lstStyle/>
        <a:p>
          <a:r>
            <a:rPr lang="en-US" dirty="0" smtClean="0">
              <a:hlinkClick xmlns:r="http://schemas.openxmlformats.org/officeDocument/2006/relationships" r:id="rId6"/>
            </a:rPr>
            <a:t>US Policy for Oversight of DURC</a:t>
          </a:r>
          <a:endParaRPr lang="en-US" dirty="0"/>
        </a:p>
      </dgm:t>
    </dgm:pt>
    <dgm:pt modelId="{7DAAEFC6-BB3A-4656-86BC-04B1F298B5DA}" type="parTrans" cxnId="{2050831C-A829-440C-A866-17E9B79789A5}">
      <dgm:prSet/>
      <dgm:spPr/>
      <dgm:t>
        <a:bodyPr/>
        <a:lstStyle/>
        <a:p>
          <a:endParaRPr lang="en-US"/>
        </a:p>
      </dgm:t>
    </dgm:pt>
    <dgm:pt modelId="{D9C8B8A9-5B04-4482-A2A5-C05350437EFA}" type="sibTrans" cxnId="{2050831C-A829-440C-A866-17E9B79789A5}">
      <dgm:prSet/>
      <dgm:spPr/>
      <dgm:t>
        <a:bodyPr/>
        <a:lstStyle/>
        <a:p>
          <a:endParaRPr lang="en-US"/>
        </a:p>
      </dgm:t>
    </dgm:pt>
    <dgm:pt modelId="{7D33A299-69AD-4EFF-9260-E8FE2C7F72B8}">
      <dgm:prSet phldrT="[Text]"/>
      <dgm:spPr/>
      <dgm:t>
        <a:bodyPr/>
        <a:lstStyle/>
        <a:p>
          <a:r>
            <a:rPr lang="en-US" dirty="0" smtClean="0"/>
            <a:t>Environmental Health &amp; Safety		650.723.0448</a:t>
          </a:r>
          <a:endParaRPr lang="en-US" dirty="0"/>
        </a:p>
      </dgm:t>
    </dgm:pt>
    <dgm:pt modelId="{95C05A1F-8CBB-488C-8033-545875831635}">
      <dgm:prSet phldrT="[Text]"/>
      <dgm:spPr/>
      <dgm:t>
        <a:bodyPr/>
        <a:lstStyle/>
        <a:p>
          <a:r>
            <a:rPr lang="en-US" dirty="0" smtClean="0"/>
            <a:t>Ellyn Segal, Ph.D., Biosafety Manager 	esegal@stanford.edu</a:t>
          </a:r>
          <a:endParaRPr lang="en-US" dirty="0"/>
        </a:p>
      </dgm:t>
    </dgm:pt>
    <dgm:pt modelId="{8A31213B-6E1C-4B44-8E75-F93BDEBE0ACB}">
      <dgm:prSet phldrT="[Text]"/>
      <dgm:spPr/>
      <dgm:t>
        <a:bodyPr/>
        <a:lstStyle/>
        <a:p>
          <a:r>
            <a:rPr lang="en-US" dirty="0" smtClean="0"/>
            <a:t>Stanford University Biosafety Program</a:t>
          </a:r>
          <a:endParaRPr lang="en-US" dirty="0"/>
        </a:p>
      </dgm:t>
    </dgm:pt>
    <dgm:pt modelId="{A0DE6504-D6DF-4056-8891-88830A5E539E}" type="sibTrans" cxnId="{0A029E53-ECE8-442B-AB06-B4B76F55A72D}">
      <dgm:prSet/>
      <dgm:spPr/>
      <dgm:t>
        <a:bodyPr/>
        <a:lstStyle/>
        <a:p>
          <a:endParaRPr lang="en-US"/>
        </a:p>
      </dgm:t>
    </dgm:pt>
    <dgm:pt modelId="{F15C15A0-073A-4880-8CBB-8173B59212B7}" type="parTrans" cxnId="{0A029E53-ECE8-442B-AB06-B4B76F55A72D}">
      <dgm:prSet/>
      <dgm:spPr/>
      <dgm:t>
        <a:bodyPr/>
        <a:lstStyle/>
        <a:p>
          <a:endParaRPr lang="en-US"/>
        </a:p>
      </dgm:t>
    </dgm:pt>
    <dgm:pt modelId="{AFF03948-E665-4A2D-A08F-9920D8573BDC}" type="sibTrans" cxnId="{22D26099-D20A-4A24-88AD-DB3FB1AB0E6B}">
      <dgm:prSet/>
      <dgm:spPr/>
      <dgm:t>
        <a:bodyPr/>
        <a:lstStyle/>
        <a:p>
          <a:endParaRPr lang="en-US"/>
        </a:p>
      </dgm:t>
    </dgm:pt>
    <dgm:pt modelId="{83E3BE34-9EA3-4D45-A53E-267CB7D0255D}" type="parTrans" cxnId="{22D26099-D20A-4A24-88AD-DB3FB1AB0E6B}">
      <dgm:prSet/>
      <dgm:spPr/>
      <dgm:t>
        <a:bodyPr/>
        <a:lstStyle/>
        <a:p>
          <a:endParaRPr lang="en-US"/>
        </a:p>
      </dgm:t>
    </dgm:pt>
    <dgm:pt modelId="{FFC700DC-AF7F-4ED4-A1AA-7EA377A7B4C1}" type="sibTrans" cxnId="{D8DD54C1-4CB2-41FD-B333-D19624F025F8}">
      <dgm:prSet/>
      <dgm:spPr/>
      <dgm:t>
        <a:bodyPr/>
        <a:lstStyle/>
        <a:p>
          <a:endParaRPr lang="en-US"/>
        </a:p>
      </dgm:t>
    </dgm:pt>
    <dgm:pt modelId="{B4F19B48-9D8C-495C-8AEB-04FD746661D0}" type="parTrans" cxnId="{D8DD54C1-4CB2-41FD-B333-D19624F025F8}">
      <dgm:prSet/>
      <dgm:spPr/>
      <dgm:t>
        <a:bodyPr/>
        <a:lstStyle/>
        <a:p>
          <a:endParaRPr lang="en-US"/>
        </a:p>
      </dgm:t>
    </dgm:pt>
    <dgm:pt modelId="{244B6E73-8895-4E7A-9EA5-C60771355855}" type="pres">
      <dgm:prSet presAssocID="{52C8F992-056B-4769-AC6D-D822F7B10513}" presName="linear" presStyleCnt="0">
        <dgm:presLayoutVars>
          <dgm:dir/>
          <dgm:resizeHandles val="exact"/>
        </dgm:presLayoutVars>
      </dgm:prSet>
      <dgm:spPr/>
      <dgm:t>
        <a:bodyPr/>
        <a:lstStyle/>
        <a:p>
          <a:endParaRPr lang="en-US"/>
        </a:p>
      </dgm:t>
    </dgm:pt>
    <dgm:pt modelId="{4DE15015-F5D0-4FF9-BF17-A71D5FBE6B19}" type="pres">
      <dgm:prSet presAssocID="{407248E3-B8BE-4188-AC4E-1A077DF3E7F1}" presName="comp" presStyleCnt="0"/>
      <dgm:spPr/>
    </dgm:pt>
    <dgm:pt modelId="{6DF4AD5F-EABE-4D6F-A087-33C307D93071}" type="pres">
      <dgm:prSet presAssocID="{407248E3-B8BE-4188-AC4E-1A077DF3E7F1}" presName="box" presStyleLbl="node1" presStyleIdx="0" presStyleCnt="3"/>
      <dgm:spPr/>
      <dgm:t>
        <a:bodyPr/>
        <a:lstStyle/>
        <a:p>
          <a:endParaRPr lang="en-US"/>
        </a:p>
      </dgm:t>
    </dgm:pt>
    <dgm:pt modelId="{EE71B7EE-DB7A-4FD3-94E7-648903462364}" type="pres">
      <dgm:prSet presAssocID="{407248E3-B8BE-4188-AC4E-1A077DF3E7F1}" presName="img" presStyleLbl="fgImgPlace1" presStyleIdx="0" presStyleCnt="3"/>
      <dgm:spPr>
        <a:blipFill>
          <a:blip xmlns:r="http://schemas.openxmlformats.org/officeDocument/2006/relationships" r:embed="rId7">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A5807124-03F5-480F-B0C6-66C1A43E73A4}" type="pres">
      <dgm:prSet presAssocID="{407248E3-B8BE-4188-AC4E-1A077DF3E7F1}" presName="text" presStyleLbl="node1" presStyleIdx="0" presStyleCnt="3">
        <dgm:presLayoutVars>
          <dgm:bulletEnabled val="1"/>
        </dgm:presLayoutVars>
      </dgm:prSet>
      <dgm:spPr/>
      <dgm:t>
        <a:bodyPr/>
        <a:lstStyle/>
        <a:p>
          <a:endParaRPr lang="en-US"/>
        </a:p>
      </dgm:t>
    </dgm:pt>
    <dgm:pt modelId="{0AEE621B-6999-4E4E-9623-473064034645}" type="pres">
      <dgm:prSet presAssocID="{54D438CD-4B68-4FE3-80F3-79F74EF04051}" presName="spacer" presStyleCnt="0"/>
      <dgm:spPr/>
    </dgm:pt>
    <dgm:pt modelId="{3B2F4D27-EA4D-4A2F-A891-D616F2FFD6E9}" type="pres">
      <dgm:prSet presAssocID="{94DA3B77-E471-4E5B-B354-9EBA83162578}" presName="comp" presStyleCnt="0"/>
      <dgm:spPr/>
    </dgm:pt>
    <dgm:pt modelId="{312BC564-FBE3-41E0-8FF6-0A594C3C22D3}" type="pres">
      <dgm:prSet presAssocID="{94DA3B77-E471-4E5B-B354-9EBA83162578}" presName="box" presStyleLbl="node1" presStyleIdx="1" presStyleCnt="3"/>
      <dgm:spPr/>
      <dgm:t>
        <a:bodyPr/>
        <a:lstStyle/>
        <a:p>
          <a:endParaRPr lang="en-US"/>
        </a:p>
      </dgm:t>
    </dgm:pt>
    <dgm:pt modelId="{1475E630-F8D0-4B51-8426-EBB721FAB89F}" type="pres">
      <dgm:prSet presAssocID="{94DA3B77-E471-4E5B-B354-9EBA83162578}" presName="img" presStyleLbl="fgImgPlace1" presStyleIdx="1" presStyleCnt="3"/>
      <dgm:spPr>
        <a:blipFill>
          <a:blip xmlns:r="http://schemas.openxmlformats.org/officeDocument/2006/relationships" r:embed="rId8">
            <a:extLst>
              <a:ext uri="{28A0092B-C50C-407E-A947-70E740481C1C}">
                <a14:useLocalDpi xmlns:a14="http://schemas.microsoft.com/office/drawing/2010/main" val="0"/>
              </a:ext>
            </a:extLst>
          </a:blip>
          <a:srcRect/>
          <a:stretch>
            <a:fillRect t="-66000" b="-66000"/>
          </a:stretch>
        </a:blipFill>
      </dgm:spPr>
      <dgm:t>
        <a:bodyPr/>
        <a:lstStyle/>
        <a:p>
          <a:endParaRPr lang="en-US"/>
        </a:p>
      </dgm:t>
    </dgm:pt>
    <dgm:pt modelId="{BC64CA59-D993-4DFE-9B56-9B4D2EFC74DE}" type="pres">
      <dgm:prSet presAssocID="{94DA3B77-E471-4E5B-B354-9EBA83162578}" presName="text" presStyleLbl="node1" presStyleIdx="1" presStyleCnt="3">
        <dgm:presLayoutVars>
          <dgm:bulletEnabled val="1"/>
        </dgm:presLayoutVars>
      </dgm:prSet>
      <dgm:spPr/>
      <dgm:t>
        <a:bodyPr/>
        <a:lstStyle/>
        <a:p>
          <a:endParaRPr lang="en-US"/>
        </a:p>
      </dgm:t>
    </dgm:pt>
    <dgm:pt modelId="{55C62032-A1AD-4EED-8E18-25D612CEEF1E}" type="pres">
      <dgm:prSet presAssocID="{011A5189-EBCA-4CB5-BCDD-F8F699F3C72A}" presName="spacer" presStyleCnt="0"/>
      <dgm:spPr/>
    </dgm:pt>
    <dgm:pt modelId="{7933F24F-C994-4D34-973C-A7DF60C00AB7}" type="pres">
      <dgm:prSet presAssocID="{8A31213B-6E1C-4B44-8E75-F93BDEBE0ACB}" presName="comp" presStyleCnt="0"/>
      <dgm:spPr/>
    </dgm:pt>
    <dgm:pt modelId="{3239E952-CC05-407B-9448-96900745F3C6}" type="pres">
      <dgm:prSet presAssocID="{8A31213B-6E1C-4B44-8E75-F93BDEBE0ACB}" presName="box" presStyleLbl="node1" presStyleIdx="2" presStyleCnt="3"/>
      <dgm:spPr/>
      <dgm:t>
        <a:bodyPr/>
        <a:lstStyle/>
        <a:p>
          <a:endParaRPr lang="en-US"/>
        </a:p>
      </dgm:t>
    </dgm:pt>
    <dgm:pt modelId="{9D277BF9-1E58-426D-8F5B-DD8C104D6AAD}" type="pres">
      <dgm:prSet presAssocID="{8A31213B-6E1C-4B44-8E75-F93BDEBE0ACB}" presName="img" presStyleLbl="fgImgPlace1" presStyleIdx="2" presStyleCnt="3"/>
      <dgm:spPr>
        <a:blipFill rotWithShape="1">
          <a:blip xmlns:r="http://schemas.openxmlformats.org/officeDocument/2006/relationships" r:embed="rId9"/>
          <a:stretch>
            <a:fillRect/>
          </a:stretch>
        </a:blipFill>
      </dgm:spPr>
    </dgm:pt>
    <dgm:pt modelId="{F4FAA122-1D0E-4BDB-81BD-5BB25DC4EE6F}" type="pres">
      <dgm:prSet presAssocID="{8A31213B-6E1C-4B44-8E75-F93BDEBE0ACB}" presName="text" presStyleLbl="node1" presStyleIdx="2" presStyleCnt="3">
        <dgm:presLayoutVars>
          <dgm:bulletEnabled val="1"/>
        </dgm:presLayoutVars>
      </dgm:prSet>
      <dgm:spPr/>
      <dgm:t>
        <a:bodyPr/>
        <a:lstStyle/>
        <a:p>
          <a:endParaRPr lang="en-US"/>
        </a:p>
      </dgm:t>
    </dgm:pt>
  </dgm:ptLst>
  <dgm:cxnLst>
    <dgm:cxn modelId="{99DCA548-19C3-403C-AA8B-7FE7239ED86A}" type="presOf" srcId="{4A9A9F99-F19A-4229-B30A-7D6A68BFC9D9}" destId="{A5807124-03F5-480F-B0C6-66C1A43E73A4}" srcOrd="1" destOrd="2" presId="urn:microsoft.com/office/officeart/2005/8/layout/vList4"/>
    <dgm:cxn modelId="{2050831C-A829-440C-A866-17E9B79789A5}" srcId="{94DA3B77-E471-4E5B-B354-9EBA83162578}" destId="{5FE890DB-9D04-46F2-BE7B-2E2F5F9C03E5}" srcOrd="1" destOrd="0" parTransId="{7DAAEFC6-BB3A-4656-86BC-04B1F298B5DA}" sibTransId="{D9C8B8A9-5B04-4482-A2A5-C05350437EFA}"/>
    <dgm:cxn modelId="{BC6B96B2-C620-4124-9778-1CFB5AD2376D}" type="presOf" srcId="{237A1B22-B8E9-48FF-B269-BE787FD6ABAA}" destId="{A5807124-03F5-480F-B0C6-66C1A43E73A4}" srcOrd="1" destOrd="1" presId="urn:microsoft.com/office/officeart/2005/8/layout/vList4"/>
    <dgm:cxn modelId="{1260375B-DCA3-4E07-8583-22818F9358BF}" srcId="{407248E3-B8BE-4188-AC4E-1A077DF3E7F1}" destId="{237A1B22-B8E9-48FF-B269-BE787FD6ABAA}" srcOrd="0" destOrd="0" parTransId="{84BBFC98-0273-416B-A34A-A3A239BDCDE1}" sibTransId="{7A5F46DD-D13E-4BFD-A0A5-938339B40EA5}"/>
    <dgm:cxn modelId="{B59E9604-9BA7-490E-9FDB-622CF239DBC5}" type="presOf" srcId="{5FE890DB-9D04-46F2-BE7B-2E2F5F9C03E5}" destId="{312BC564-FBE3-41E0-8FF6-0A594C3C22D3}" srcOrd="0" destOrd="2" presId="urn:microsoft.com/office/officeart/2005/8/layout/vList4"/>
    <dgm:cxn modelId="{DEB056DB-8EB7-48A4-96D6-A4DF8D2C9E5A}" type="presOf" srcId="{4A9A9F99-F19A-4229-B30A-7D6A68BFC9D9}" destId="{6DF4AD5F-EABE-4D6F-A087-33C307D93071}" srcOrd="0" destOrd="2" presId="urn:microsoft.com/office/officeart/2005/8/layout/vList4"/>
    <dgm:cxn modelId="{34DA523B-6996-4165-B7C8-901BA3D8B60F}" srcId="{94DA3B77-E471-4E5B-B354-9EBA83162578}" destId="{B124FB3E-2DFE-4808-BF70-A73DAC492879}" srcOrd="0" destOrd="0" parTransId="{D304A8A9-5255-4D51-A9BA-69DA066B7CCD}" sibTransId="{B94EC71A-1EAF-42F1-8041-E7A9943D2CDD}"/>
    <dgm:cxn modelId="{49AF4DB0-5E7C-4A3D-A584-998A1E0C1BFA}" type="presOf" srcId="{8A31213B-6E1C-4B44-8E75-F93BDEBE0ACB}" destId="{3239E952-CC05-407B-9448-96900745F3C6}" srcOrd="0" destOrd="0" presId="urn:microsoft.com/office/officeart/2005/8/layout/vList4"/>
    <dgm:cxn modelId="{4C9486FA-0F37-4D18-B037-C518049BDAB3}" srcId="{52C8F992-056B-4769-AC6D-D822F7B10513}" destId="{407248E3-B8BE-4188-AC4E-1A077DF3E7F1}" srcOrd="0" destOrd="0" parTransId="{FF335AD7-DF4E-462B-A266-2280DA6C92A1}" sibTransId="{54D438CD-4B68-4FE3-80F3-79F74EF04051}"/>
    <dgm:cxn modelId="{AD8BD53D-C278-4DBE-979E-75D93A1DE8CA}" type="presOf" srcId="{52C8F992-056B-4769-AC6D-D822F7B10513}" destId="{244B6E73-8895-4E7A-9EA5-C60771355855}" srcOrd="0" destOrd="0" presId="urn:microsoft.com/office/officeart/2005/8/layout/vList4"/>
    <dgm:cxn modelId="{22D26099-D20A-4A24-88AD-DB3FB1AB0E6B}" srcId="{8A31213B-6E1C-4B44-8E75-F93BDEBE0ACB}" destId="{7D33A299-69AD-4EFF-9260-E8FE2C7F72B8}" srcOrd="1" destOrd="0" parTransId="{83E3BE34-9EA3-4D45-A53E-267CB7D0255D}" sibTransId="{AFF03948-E665-4A2D-A08F-9920D8573BDC}"/>
    <dgm:cxn modelId="{474A011E-360A-450E-8A7A-C454280F6C2E}" srcId="{407248E3-B8BE-4188-AC4E-1A077DF3E7F1}" destId="{4A9A9F99-F19A-4229-B30A-7D6A68BFC9D9}" srcOrd="1" destOrd="0" parTransId="{C451D8A1-7A83-42D4-B86B-34D2AFE1492C}" sibTransId="{16320808-DE17-47FB-AE32-A1F8F7859BE3}"/>
    <dgm:cxn modelId="{5FC1C055-AE13-4DB0-8BAA-D595BFA45740}" type="presOf" srcId="{8A31213B-6E1C-4B44-8E75-F93BDEBE0ACB}" destId="{F4FAA122-1D0E-4BDB-81BD-5BB25DC4EE6F}" srcOrd="1" destOrd="0" presId="urn:microsoft.com/office/officeart/2005/8/layout/vList4"/>
    <dgm:cxn modelId="{568C1ECB-E230-449C-9100-D12510EB4FAD}" type="presOf" srcId="{B124FB3E-2DFE-4808-BF70-A73DAC492879}" destId="{BC64CA59-D993-4DFE-9B56-9B4D2EFC74DE}" srcOrd="1" destOrd="1" presId="urn:microsoft.com/office/officeart/2005/8/layout/vList4"/>
    <dgm:cxn modelId="{E2289547-5843-4E1A-9E7B-FFD3F258B939}" type="presOf" srcId="{95C05A1F-8CBB-488C-8033-545875831635}" destId="{F4FAA122-1D0E-4BDB-81BD-5BB25DC4EE6F}" srcOrd="1" destOrd="1" presId="urn:microsoft.com/office/officeart/2005/8/layout/vList4"/>
    <dgm:cxn modelId="{DEBC9052-0830-438C-A538-162458FB8672}" type="presOf" srcId="{95C05A1F-8CBB-488C-8033-545875831635}" destId="{3239E952-CC05-407B-9448-96900745F3C6}" srcOrd="0" destOrd="1" presId="urn:microsoft.com/office/officeart/2005/8/layout/vList4"/>
    <dgm:cxn modelId="{862CEEE9-8110-4E71-9398-4B57CC307A53}" type="presOf" srcId="{7D33A299-69AD-4EFF-9260-E8FE2C7F72B8}" destId="{F4FAA122-1D0E-4BDB-81BD-5BB25DC4EE6F}" srcOrd="1" destOrd="2" presId="urn:microsoft.com/office/officeart/2005/8/layout/vList4"/>
    <dgm:cxn modelId="{73E2475F-DF59-4F24-87EF-E185B9A71C12}" srcId="{52C8F992-056B-4769-AC6D-D822F7B10513}" destId="{94DA3B77-E471-4E5B-B354-9EBA83162578}" srcOrd="1" destOrd="0" parTransId="{A7AA7890-D604-413B-8FC6-29B58BC7548E}" sibTransId="{011A5189-EBCA-4CB5-BCDD-F8F699F3C72A}"/>
    <dgm:cxn modelId="{4553368A-BB6E-4129-AEF7-0E2D06AF248A}" type="presOf" srcId="{5FE890DB-9D04-46F2-BE7B-2E2F5F9C03E5}" destId="{BC64CA59-D993-4DFE-9B56-9B4D2EFC74DE}" srcOrd="1" destOrd="2" presId="urn:microsoft.com/office/officeart/2005/8/layout/vList4"/>
    <dgm:cxn modelId="{5CF7FB15-7B5C-4E5F-A3B9-4F894503C3BD}" type="presOf" srcId="{B124FB3E-2DFE-4808-BF70-A73DAC492879}" destId="{312BC564-FBE3-41E0-8FF6-0A594C3C22D3}" srcOrd="0" destOrd="1" presId="urn:microsoft.com/office/officeart/2005/8/layout/vList4"/>
    <dgm:cxn modelId="{E23A20FF-38E9-48DF-AB52-C537A6DF12D2}" type="presOf" srcId="{7D33A299-69AD-4EFF-9260-E8FE2C7F72B8}" destId="{3239E952-CC05-407B-9448-96900745F3C6}" srcOrd="0" destOrd="2" presId="urn:microsoft.com/office/officeart/2005/8/layout/vList4"/>
    <dgm:cxn modelId="{2977DEF5-AD5C-4D50-B852-773C168D7FD1}" type="presOf" srcId="{407248E3-B8BE-4188-AC4E-1A077DF3E7F1}" destId="{6DF4AD5F-EABE-4D6F-A087-33C307D93071}" srcOrd="0" destOrd="0" presId="urn:microsoft.com/office/officeart/2005/8/layout/vList4"/>
    <dgm:cxn modelId="{CE693A05-F6E4-4710-B3C7-16AC18C03C84}" type="presOf" srcId="{94DA3B77-E471-4E5B-B354-9EBA83162578}" destId="{312BC564-FBE3-41E0-8FF6-0A594C3C22D3}" srcOrd="0" destOrd="0" presId="urn:microsoft.com/office/officeart/2005/8/layout/vList4"/>
    <dgm:cxn modelId="{0A029E53-ECE8-442B-AB06-B4B76F55A72D}" srcId="{52C8F992-056B-4769-AC6D-D822F7B10513}" destId="{8A31213B-6E1C-4B44-8E75-F93BDEBE0ACB}" srcOrd="2" destOrd="0" parTransId="{F15C15A0-073A-4880-8CBB-8173B59212B7}" sibTransId="{A0DE6504-D6DF-4056-8891-88830A5E539E}"/>
    <dgm:cxn modelId="{D2D363D7-282D-4E41-AD11-D861921D14D5}" type="presOf" srcId="{237A1B22-B8E9-48FF-B269-BE787FD6ABAA}" destId="{6DF4AD5F-EABE-4D6F-A087-33C307D93071}" srcOrd="0" destOrd="1" presId="urn:microsoft.com/office/officeart/2005/8/layout/vList4"/>
    <dgm:cxn modelId="{D8DD54C1-4CB2-41FD-B333-D19624F025F8}" srcId="{8A31213B-6E1C-4B44-8E75-F93BDEBE0ACB}" destId="{95C05A1F-8CBB-488C-8033-545875831635}" srcOrd="0" destOrd="0" parTransId="{B4F19B48-9D8C-495C-8AEB-04FD746661D0}" sibTransId="{FFC700DC-AF7F-4ED4-A1AA-7EA377A7B4C1}"/>
    <dgm:cxn modelId="{3526EBE0-9C51-47BB-B305-CD3A8EDD9091}" type="presOf" srcId="{94DA3B77-E471-4E5B-B354-9EBA83162578}" destId="{BC64CA59-D993-4DFE-9B56-9B4D2EFC74DE}" srcOrd="1" destOrd="0" presId="urn:microsoft.com/office/officeart/2005/8/layout/vList4"/>
    <dgm:cxn modelId="{BFEFA0CB-311B-45B2-BA39-422A04D2B91C}" type="presOf" srcId="{407248E3-B8BE-4188-AC4E-1A077DF3E7F1}" destId="{A5807124-03F5-480F-B0C6-66C1A43E73A4}" srcOrd="1" destOrd="0" presId="urn:microsoft.com/office/officeart/2005/8/layout/vList4"/>
    <dgm:cxn modelId="{F8FF6B1E-95DC-4E4C-B99A-D3CBACC0949D}" type="presParOf" srcId="{244B6E73-8895-4E7A-9EA5-C60771355855}" destId="{4DE15015-F5D0-4FF9-BF17-A71D5FBE6B19}" srcOrd="0" destOrd="0" presId="urn:microsoft.com/office/officeart/2005/8/layout/vList4"/>
    <dgm:cxn modelId="{CC27C78F-7DD2-440C-8CC8-E2826A5A9B3D}" type="presParOf" srcId="{4DE15015-F5D0-4FF9-BF17-A71D5FBE6B19}" destId="{6DF4AD5F-EABE-4D6F-A087-33C307D93071}" srcOrd="0" destOrd="0" presId="urn:microsoft.com/office/officeart/2005/8/layout/vList4"/>
    <dgm:cxn modelId="{A79A0BF5-65E0-4CA8-AE07-A7C0161D7EC6}" type="presParOf" srcId="{4DE15015-F5D0-4FF9-BF17-A71D5FBE6B19}" destId="{EE71B7EE-DB7A-4FD3-94E7-648903462364}" srcOrd="1" destOrd="0" presId="urn:microsoft.com/office/officeart/2005/8/layout/vList4"/>
    <dgm:cxn modelId="{F6A22651-BE01-44E0-BDC5-7BCCAA12C0CA}" type="presParOf" srcId="{4DE15015-F5D0-4FF9-BF17-A71D5FBE6B19}" destId="{A5807124-03F5-480F-B0C6-66C1A43E73A4}" srcOrd="2" destOrd="0" presId="urn:microsoft.com/office/officeart/2005/8/layout/vList4"/>
    <dgm:cxn modelId="{F320F301-78A6-49EE-8A48-CB8D22CE2966}" type="presParOf" srcId="{244B6E73-8895-4E7A-9EA5-C60771355855}" destId="{0AEE621B-6999-4E4E-9623-473064034645}" srcOrd="1" destOrd="0" presId="urn:microsoft.com/office/officeart/2005/8/layout/vList4"/>
    <dgm:cxn modelId="{CF3BA888-B4AD-4FD4-BE73-8781F304D75C}" type="presParOf" srcId="{244B6E73-8895-4E7A-9EA5-C60771355855}" destId="{3B2F4D27-EA4D-4A2F-A891-D616F2FFD6E9}" srcOrd="2" destOrd="0" presId="urn:microsoft.com/office/officeart/2005/8/layout/vList4"/>
    <dgm:cxn modelId="{1B5D0599-2CD8-493B-AF52-82792193E880}" type="presParOf" srcId="{3B2F4D27-EA4D-4A2F-A891-D616F2FFD6E9}" destId="{312BC564-FBE3-41E0-8FF6-0A594C3C22D3}" srcOrd="0" destOrd="0" presId="urn:microsoft.com/office/officeart/2005/8/layout/vList4"/>
    <dgm:cxn modelId="{35437DD7-5141-423A-9591-B8FF36449E4B}" type="presParOf" srcId="{3B2F4D27-EA4D-4A2F-A891-D616F2FFD6E9}" destId="{1475E630-F8D0-4B51-8426-EBB721FAB89F}" srcOrd="1" destOrd="0" presId="urn:microsoft.com/office/officeart/2005/8/layout/vList4"/>
    <dgm:cxn modelId="{19EB19B4-329D-428D-BACB-0602439581E0}" type="presParOf" srcId="{3B2F4D27-EA4D-4A2F-A891-D616F2FFD6E9}" destId="{BC64CA59-D993-4DFE-9B56-9B4D2EFC74DE}" srcOrd="2" destOrd="0" presId="urn:microsoft.com/office/officeart/2005/8/layout/vList4"/>
    <dgm:cxn modelId="{D06C4ED3-BEF7-4F9F-A8E1-0FCBDDDC1480}" type="presParOf" srcId="{244B6E73-8895-4E7A-9EA5-C60771355855}" destId="{55C62032-A1AD-4EED-8E18-25D612CEEF1E}" srcOrd="3" destOrd="0" presId="urn:microsoft.com/office/officeart/2005/8/layout/vList4"/>
    <dgm:cxn modelId="{A7EBF984-3608-4699-B029-DC6ADB08C399}" type="presParOf" srcId="{244B6E73-8895-4E7A-9EA5-C60771355855}" destId="{7933F24F-C994-4D34-973C-A7DF60C00AB7}" srcOrd="4" destOrd="0" presId="urn:microsoft.com/office/officeart/2005/8/layout/vList4"/>
    <dgm:cxn modelId="{FF66D236-2709-4FF6-909C-F6979BFE0A31}" type="presParOf" srcId="{7933F24F-C994-4D34-973C-A7DF60C00AB7}" destId="{3239E952-CC05-407B-9448-96900745F3C6}" srcOrd="0" destOrd="0" presId="urn:microsoft.com/office/officeart/2005/8/layout/vList4"/>
    <dgm:cxn modelId="{385B189C-52A7-4F06-B592-AF807FD47B3E}" type="presParOf" srcId="{7933F24F-C994-4D34-973C-A7DF60C00AB7}" destId="{9D277BF9-1E58-426D-8F5B-DD8C104D6AAD}" srcOrd="1" destOrd="0" presId="urn:microsoft.com/office/officeart/2005/8/layout/vList4"/>
    <dgm:cxn modelId="{48E0423B-1528-43F8-9A30-5F66B1D6F694}" type="presParOf" srcId="{7933F24F-C994-4D34-973C-A7DF60C00AB7}" destId="{F4FAA122-1D0E-4BDB-81BD-5BB25DC4EE6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5EE86-8B4A-446E-BFFA-83FF6362BED1}">
      <dsp:nvSpPr>
        <dsp:cNvPr id="0" name=""/>
        <dsp:cNvSpPr/>
      </dsp:nvSpPr>
      <dsp:spPr>
        <a:xfrm>
          <a:off x="413227" y="0"/>
          <a:ext cx="4683244" cy="180913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72D0F-79F9-42A6-9F6F-740804B3409E}">
      <dsp:nvSpPr>
        <dsp:cNvPr id="0" name=""/>
        <dsp:cNvSpPr/>
      </dsp:nvSpPr>
      <dsp:spPr>
        <a:xfrm>
          <a:off x="186705" y="542740"/>
          <a:ext cx="1652909" cy="723653"/>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Does research directly involve one or more of 15 agents or toxins listed in the Policy?</a:t>
          </a:r>
          <a:endParaRPr lang="en-US" sz="1100" kern="1200" dirty="0"/>
        </a:p>
      </dsp:txBody>
      <dsp:txXfrm>
        <a:off x="222031" y="578066"/>
        <a:ext cx="1582257" cy="653001"/>
      </dsp:txXfrm>
    </dsp:sp>
    <dsp:sp modelId="{6535BAA2-D817-4105-8193-A3AA44918F74}">
      <dsp:nvSpPr>
        <dsp:cNvPr id="0" name=""/>
        <dsp:cNvSpPr/>
      </dsp:nvSpPr>
      <dsp:spPr>
        <a:xfrm>
          <a:off x="1928394" y="542740"/>
          <a:ext cx="1652909" cy="723653"/>
        </a:xfrm>
        <a:prstGeom prst="round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n-US" sz="1100" kern="1200" dirty="0"/>
        </a:p>
      </dsp:txBody>
      <dsp:txXfrm>
        <a:off x="1963720" y="578066"/>
        <a:ext cx="1582257" cy="653001"/>
      </dsp:txXfrm>
    </dsp:sp>
    <dsp:sp modelId="{71757601-EC7A-4ED7-91FA-68A4C19DED5A}">
      <dsp:nvSpPr>
        <dsp:cNvPr id="0" name=""/>
        <dsp:cNvSpPr/>
      </dsp:nvSpPr>
      <dsp:spPr>
        <a:xfrm>
          <a:off x="3670083" y="542740"/>
          <a:ext cx="1652909" cy="723653"/>
        </a:xfrm>
        <a:prstGeom prst="round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n-US" sz="1100" kern="1200" dirty="0"/>
        </a:p>
      </dsp:txBody>
      <dsp:txXfrm>
        <a:off x="3705409" y="578066"/>
        <a:ext cx="1582257" cy="653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1BA7D-63D2-463A-8BCC-8E8F3D796118}">
      <dsp:nvSpPr>
        <dsp:cNvPr id="0" name=""/>
        <dsp:cNvSpPr/>
      </dsp:nvSpPr>
      <dsp:spPr>
        <a:xfrm>
          <a:off x="468998" y="0"/>
          <a:ext cx="5315317" cy="170890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71821-6D7A-4EC8-B20A-C75EB253EF87}">
      <dsp:nvSpPr>
        <dsp:cNvPr id="0" name=""/>
        <dsp:cNvSpPr/>
      </dsp:nvSpPr>
      <dsp:spPr>
        <a:xfrm>
          <a:off x="211904" y="512670"/>
          <a:ext cx="1875994" cy="6835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75000"/>
                </a:schemeClr>
              </a:solidFill>
            </a:rPr>
            <a:t>Does research directly involve one or more of 15 agents or toxins listed in the Policy?</a:t>
          </a:r>
          <a:endParaRPr lang="en-US" sz="1000" kern="1200" dirty="0"/>
        </a:p>
      </dsp:txBody>
      <dsp:txXfrm>
        <a:off x="245273" y="546039"/>
        <a:ext cx="1809256" cy="616822"/>
      </dsp:txXfrm>
    </dsp:sp>
    <dsp:sp modelId="{AC9855B8-BE54-4F0A-AF98-9E4B35A15F23}">
      <dsp:nvSpPr>
        <dsp:cNvPr id="0" name=""/>
        <dsp:cNvSpPr/>
      </dsp:nvSpPr>
      <dsp:spPr>
        <a:xfrm>
          <a:off x="2188660" y="512670"/>
          <a:ext cx="1875994" cy="6835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Does research aim to or is reasonably predicted to produce one of seven listed experimental effects?</a:t>
          </a:r>
          <a:endParaRPr lang="en-US" sz="1000" kern="1200" dirty="0"/>
        </a:p>
      </dsp:txBody>
      <dsp:txXfrm>
        <a:off x="2222029" y="546039"/>
        <a:ext cx="1809256" cy="616822"/>
      </dsp:txXfrm>
    </dsp:sp>
    <dsp:sp modelId="{2B17883A-964D-4E92-843C-7C6832492F00}">
      <dsp:nvSpPr>
        <dsp:cNvPr id="0" name=""/>
        <dsp:cNvSpPr/>
      </dsp:nvSpPr>
      <dsp:spPr>
        <a:xfrm>
          <a:off x="4165416" y="512670"/>
          <a:ext cx="1875994" cy="6835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4198785" y="546039"/>
        <a:ext cx="1809256" cy="616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3AB2E-217F-4EB9-9072-5DD6423BF20A}">
      <dsp:nvSpPr>
        <dsp:cNvPr id="0" name=""/>
        <dsp:cNvSpPr/>
      </dsp:nvSpPr>
      <dsp:spPr>
        <a:xfrm>
          <a:off x="471210" y="0"/>
          <a:ext cx="5340391" cy="168923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489679-F869-4031-A34D-5EDA376CB70B}">
      <dsp:nvSpPr>
        <dsp:cNvPr id="0" name=""/>
        <dsp:cNvSpPr/>
      </dsp:nvSpPr>
      <dsp:spPr>
        <a:xfrm>
          <a:off x="212903" y="506771"/>
          <a:ext cx="1884843" cy="67569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75000"/>
                </a:schemeClr>
              </a:solidFill>
            </a:rPr>
            <a:t>Does research directly involve one or more of 15 agents or toxins listed in the Policy?</a:t>
          </a:r>
          <a:endParaRPr lang="en-US" sz="1000" kern="1200" dirty="0"/>
        </a:p>
      </dsp:txBody>
      <dsp:txXfrm>
        <a:off x="245888" y="539756"/>
        <a:ext cx="1818873" cy="609724"/>
      </dsp:txXfrm>
    </dsp:sp>
    <dsp:sp modelId="{175147BA-5506-4D0B-AC2B-EA3526AFBE36}">
      <dsp:nvSpPr>
        <dsp:cNvPr id="0" name=""/>
        <dsp:cNvSpPr/>
      </dsp:nvSpPr>
      <dsp:spPr>
        <a:xfrm>
          <a:off x="2198984" y="506771"/>
          <a:ext cx="1884843" cy="67569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75000"/>
                </a:schemeClr>
              </a:solidFill>
            </a:rPr>
            <a:t>Does research aim to or reasonably predicted to produce one of seven listed experimental effects?</a:t>
          </a:r>
          <a:endParaRPr lang="en-US" sz="1000" kern="1200" dirty="0"/>
        </a:p>
      </dsp:txBody>
      <dsp:txXfrm>
        <a:off x="2231969" y="539756"/>
        <a:ext cx="1818873" cy="609724"/>
      </dsp:txXfrm>
    </dsp:sp>
    <dsp:sp modelId="{E80A55C9-CA46-463A-88E6-514957322AE6}">
      <dsp:nvSpPr>
        <dsp:cNvPr id="0" name=""/>
        <dsp:cNvSpPr/>
      </dsp:nvSpPr>
      <dsp:spPr>
        <a:xfrm>
          <a:off x="4185065" y="506771"/>
          <a:ext cx="1884843" cy="67569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Does research meet definition of DURC?</a:t>
          </a:r>
          <a:endParaRPr lang="en-US" sz="1000" kern="1200" dirty="0"/>
        </a:p>
      </dsp:txBody>
      <dsp:txXfrm>
        <a:off x="4218050" y="539756"/>
        <a:ext cx="1818873" cy="609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7C3B3-3479-494A-AB6D-464CBE4289A5}">
      <dsp:nvSpPr>
        <dsp:cNvPr id="0" name=""/>
        <dsp:cNvSpPr/>
      </dsp:nvSpPr>
      <dsp:spPr>
        <a:xfrm>
          <a:off x="872696" y="0"/>
          <a:ext cx="6098285" cy="487396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FE69E6-7E6B-4E01-9F2B-9E01F0337DA9}">
      <dsp:nvSpPr>
        <dsp:cNvPr id="0" name=""/>
        <dsp:cNvSpPr/>
      </dsp:nvSpPr>
      <dsp:spPr>
        <a:xfrm>
          <a:off x="7706" y="1462190"/>
          <a:ext cx="2309277" cy="194958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Does research directly involve one or more of 15 agents or toxins listed in the Policy?</a:t>
          </a:r>
          <a:endParaRPr lang="en-US" sz="1900" kern="1200" dirty="0"/>
        </a:p>
      </dsp:txBody>
      <dsp:txXfrm>
        <a:off x="102877" y="1557361"/>
        <a:ext cx="2118935" cy="1759244"/>
      </dsp:txXfrm>
    </dsp:sp>
    <dsp:sp modelId="{83B49D70-3E08-4A0F-8B19-0FBB83C6F3A3}">
      <dsp:nvSpPr>
        <dsp:cNvPr id="0" name=""/>
        <dsp:cNvSpPr/>
      </dsp:nvSpPr>
      <dsp:spPr>
        <a:xfrm>
          <a:off x="2432587" y="1462190"/>
          <a:ext cx="2309277" cy="194958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Does research aim to or reasonably predicted to produce one of seven listed experimental effects?</a:t>
          </a:r>
          <a:endParaRPr lang="en-US" sz="1900" kern="1200" dirty="0"/>
        </a:p>
      </dsp:txBody>
      <dsp:txXfrm>
        <a:off x="2527758" y="1557361"/>
        <a:ext cx="2118935" cy="1759244"/>
      </dsp:txXfrm>
    </dsp:sp>
    <dsp:sp modelId="{B23A8121-A7DD-4504-95FA-D81CDB22C01D}">
      <dsp:nvSpPr>
        <dsp:cNvPr id="0" name=""/>
        <dsp:cNvSpPr/>
      </dsp:nvSpPr>
      <dsp:spPr>
        <a:xfrm>
          <a:off x="4857469" y="1462190"/>
          <a:ext cx="2309277" cy="194958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Does research meet definition of DURC?</a:t>
          </a:r>
          <a:endParaRPr lang="en-US" sz="1900" kern="1200" dirty="0"/>
        </a:p>
      </dsp:txBody>
      <dsp:txXfrm>
        <a:off x="4952640" y="1557361"/>
        <a:ext cx="2118935" cy="17592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F9C2E-3BA7-4636-A5F7-7B3096C9E6A7}">
      <dsp:nvSpPr>
        <dsp:cNvPr id="0" name=""/>
        <dsp:cNvSpPr/>
      </dsp:nvSpPr>
      <dsp:spPr>
        <a:xfrm rot="5400000">
          <a:off x="-185901" y="185919"/>
          <a:ext cx="1239342" cy="867540"/>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PI</a:t>
          </a:r>
          <a:endParaRPr lang="en-US" sz="1300" kern="1200" dirty="0"/>
        </a:p>
      </dsp:txBody>
      <dsp:txXfrm rot="-5400000">
        <a:off x="0" y="433788"/>
        <a:ext cx="867540" cy="371802"/>
      </dsp:txXfrm>
    </dsp:sp>
    <dsp:sp modelId="{2496B944-8EA3-4858-BC4F-3433746A79D4}">
      <dsp:nvSpPr>
        <dsp:cNvPr id="0" name=""/>
        <dsp:cNvSpPr/>
      </dsp:nvSpPr>
      <dsp:spPr>
        <a:xfrm rot="5400000">
          <a:off x="4831583" y="-3964025"/>
          <a:ext cx="805572" cy="8733659"/>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rgbClr val="FF0000"/>
              </a:solidFill>
            </a:rPr>
            <a:t>PI identifies research that involves any of the 15 listed agents</a:t>
          </a:r>
          <a:r>
            <a:rPr lang="en-US" sz="1600" kern="1200" dirty="0" smtClean="0">
              <a:solidFill>
                <a:srgbClr val="FF0000"/>
              </a:solidFill>
            </a:rPr>
            <a:t>;</a:t>
          </a:r>
          <a:endParaRPr lang="en-US" sz="1600" kern="1200" dirty="0">
            <a:solidFill>
              <a:srgbClr val="FF0000"/>
            </a:solidFill>
          </a:endParaRPr>
        </a:p>
        <a:p>
          <a:pPr marL="171450" lvl="1" indent="-171450" algn="l" defTabSz="711200">
            <a:lnSpc>
              <a:spcPct val="90000"/>
            </a:lnSpc>
            <a:spcBef>
              <a:spcPct val="0"/>
            </a:spcBef>
            <a:spcAft>
              <a:spcPct val="15000"/>
            </a:spcAft>
            <a:buChar char="••"/>
          </a:pPr>
          <a:r>
            <a:rPr lang="en-US" sz="1600" b="1" kern="1200" dirty="0" smtClean="0">
              <a:solidFill>
                <a:srgbClr val="FF0000"/>
              </a:solidFill>
            </a:rPr>
            <a:t>Submits research protocol via eProtocol </a:t>
          </a:r>
          <a:r>
            <a:rPr lang="en-US" sz="1600" kern="1200" dirty="0" smtClean="0"/>
            <a:t>to the Stanford University Administrative Panel on Biosafety (APB)</a:t>
          </a:r>
          <a:endParaRPr lang="en-US" sz="1600" kern="1200" dirty="0"/>
        </a:p>
      </dsp:txBody>
      <dsp:txXfrm rot="-5400000">
        <a:off x="867540" y="39343"/>
        <a:ext cx="8694334" cy="726922"/>
      </dsp:txXfrm>
    </dsp:sp>
    <dsp:sp modelId="{6D18C30E-50C1-48A5-8A14-D8E6177E9195}">
      <dsp:nvSpPr>
        <dsp:cNvPr id="0" name=""/>
        <dsp:cNvSpPr/>
      </dsp:nvSpPr>
      <dsp:spPr>
        <a:xfrm rot="5400000">
          <a:off x="-185901" y="1091962"/>
          <a:ext cx="1239342" cy="867540"/>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APB</a:t>
          </a:r>
          <a:endParaRPr lang="en-US" sz="1300" kern="1200" dirty="0"/>
        </a:p>
      </dsp:txBody>
      <dsp:txXfrm rot="-5400000">
        <a:off x="0" y="1339831"/>
        <a:ext cx="867540" cy="371802"/>
      </dsp:txXfrm>
    </dsp:sp>
    <dsp:sp modelId="{86681AAC-8926-4AC1-9410-4C0BB3ECE921}">
      <dsp:nvSpPr>
        <dsp:cNvPr id="0" name=""/>
        <dsp:cNvSpPr/>
      </dsp:nvSpPr>
      <dsp:spPr>
        <a:xfrm rot="5400000">
          <a:off x="4831583" y="-3064624"/>
          <a:ext cx="805572" cy="8733659"/>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Determines whether the research involves any of the 7 experimental effects;</a:t>
          </a:r>
          <a:endParaRPr lang="en-US" sz="1600" kern="1200" dirty="0"/>
        </a:p>
        <a:p>
          <a:pPr marL="171450" lvl="1" indent="-171450" algn="l" defTabSz="711200">
            <a:lnSpc>
              <a:spcPct val="90000"/>
            </a:lnSpc>
            <a:spcBef>
              <a:spcPct val="0"/>
            </a:spcBef>
            <a:spcAft>
              <a:spcPct val="15000"/>
            </a:spcAft>
            <a:buChar char="••"/>
          </a:pPr>
          <a:r>
            <a:rPr lang="en-US" sz="1600" kern="1200" dirty="0" smtClean="0"/>
            <a:t>If so, conducts a risk assessment to determine whether the research is DURC; and</a:t>
          </a:r>
          <a:endParaRPr lang="en-US" sz="1600" kern="1200" dirty="0"/>
        </a:p>
        <a:p>
          <a:pPr marL="171450" lvl="1" indent="-171450" algn="l" defTabSz="711200">
            <a:lnSpc>
              <a:spcPct val="90000"/>
            </a:lnSpc>
            <a:spcBef>
              <a:spcPct val="0"/>
            </a:spcBef>
            <a:spcAft>
              <a:spcPct val="15000"/>
            </a:spcAft>
            <a:buChar char="••"/>
          </a:pPr>
          <a:r>
            <a:rPr lang="en-US" sz="1600" kern="1200" dirty="0" smtClean="0"/>
            <a:t>If so, weighs the risks and benefits and develops a draft risk mitigation plan</a:t>
          </a:r>
          <a:endParaRPr lang="en-US" sz="1600" kern="1200" dirty="0"/>
        </a:p>
      </dsp:txBody>
      <dsp:txXfrm rot="-5400000">
        <a:off x="867540" y="938744"/>
        <a:ext cx="8694334" cy="726922"/>
      </dsp:txXfrm>
    </dsp:sp>
    <dsp:sp modelId="{05A4FD80-027C-4BBB-BE18-A6112FCB0336}">
      <dsp:nvSpPr>
        <dsp:cNvPr id="0" name=""/>
        <dsp:cNvSpPr/>
      </dsp:nvSpPr>
      <dsp:spPr>
        <a:xfrm rot="5400000">
          <a:off x="-185901" y="1998823"/>
          <a:ext cx="1239342" cy="867540"/>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Government</a:t>
          </a:r>
          <a:endParaRPr lang="en-US" sz="1300" kern="1200" dirty="0"/>
        </a:p>
      </dsp:txBody>
      <dsp:txXfrm rot="-5400000">
        <a:off x="0" y="2246692"/>
        <a:ext cx="867540" cy="371802"/>
      </dsp:txXfrm>
    </dsp:sp>
    <dsp:sp modelId="{D72E6896-379E-419D-A374-DB2DBA396153}">
      <dsp:nvSpPr>
        <dsp:cNvPr id="0" name=""/>
        <dsp:cNvSpPr/>
      </dsp:nvSpPr>
      <dsp:spPr>
        <a:xfrm rot="5400000">
          <a:off x="4831583" y="-2151111"/>
          <a:ext cx="805572" cy="8733659"/>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USG funding agency finalizes and approves risk mitigation plan</a:t>
          </a:r>
          <a:endParaRPr lang="en-US" sz="1600" kern="1200" dirty="0"/>
        </a:p>
      </dsp:txBody>
      <dsp:txXfrm rot="-5400000">
        <a:off x="867540" y="1852257"/>
        <a:ext cx="8694334" cy="726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269D3-D74F-4746-B052-7544E510C181}">
      <dsp:nvSpPr>
        <dsp:cNvPr id="0" name=""/>
        <dsp:cNvSpPr/>
      </dsp:nvSpPr>
      <dsp:spPr>
        <a:xfrm>
          <a:off x="343981" y="510865"/>
          <a:ext cx="8112987" cy="1181129"/>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87504" numCol="1" spcCol="1270" anchor="ctr" anchorCtr="0">
          <a:noAutofit/>
        </a:bodyPr>
        <a:lstStyle/>
        <a:p>
          <a:pPr lvl="0" algn="l" defTabSz="577850">
            <a:lnSpc>
              <a:spcPct val="90000"/>
            </a:lnSpc>
            <a:spcBef>
              <a:spcPct val="0"/>
            </a:spcBef>
            <a:spcAft>
              <a:spcPct val="35000"/>
            </a:spcAft>
          </a:pPr>
          <a:r>
            <a:rPr lang="en-US" sz="1300" b="1" kern="1200" dirty="0" smtClean="0"/>
            <a:t>Project Conceptualization</a:t>
          </a:r>
          <a:endParaRPr lang="en-US" sz="1300" b="1" kern="1200" dirty="0"/>
        </a:p>
      </dsp:txBody>
      <dsp:txXfrm>
        <a:off x="343981" y="806147"/>
        <a:ext cx="7817705" cy="590565"/>
      </dsp:txXfrm>
    </dsp:sp>
    <dsp:sp modelId="{8344BEC2-CEF1-4D88-A4C6-DD5146F2EA46}">
      <dsp:nvSpPr>
        <dsp:cNvPr id="0" name=""/>
        <dsp:cNvSpPr/>
      </dsp:nvSpPr>
      <dsp:spPr>
        <a:xfrm>
          <a:off x="333228" y="1377438"/>
          <a:ext cx="1870043" cy="792555"/>
        </a:xfrm>
        <a:prstGeom prst="rect">
          <a:avLst/>
        </a:prstGeom>
        <a:solidFill>
          <a:schemeClr val="accent3">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n-US" sz="1300" kern="1200" dirty="0" smtClean="0">
              <a:solidFill>
                <a:schemeClr val="bg1"/>
              </a:solidFill>
            </a:rPr>
            <a:t>Considers DURC aspects when designing project</a:t>
          </a:r>
          <a:endParaRPr lang="en-US" sz="1300" kern="1200" dirty="0">
            <a:solidFill>
              <a:schemeClr val="bg1"/>
            </a:solidFill>
          </a:endParaRPr>
        </a:p>
      </dsp:txBody>
      <dsp:txXfrm>
        <a:off x="333228" y="1377438"/>
        <a:ext cx="1870043" cy="792555"/>
      </dsp:txXfrm>
    </dsp:sp>
    <dsp:sp modelId="{FB07433F-40E2-470F-803D-2FE276960A49}">
      <dsp:nvSpPr>
        <dsp:cNvPr id="0" name=""/>
        <dsp:cNvSpPr/>
      </dsp:nvSpPr>
      <dsp:spPr>
        <a:xfrm>
          <a:off x="2214024" y="904435"/>
          <a:ext cx="6242943" cy="1181129"/>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87504" numCol="1" spcCol="1270" anchor="ctr" anchorCtr="0">
          <a:noAutofit/>
        </a:bodyPr>
        <a:lstStyle/>
        <a:p>
          <a:pPr lvl="0" algn="l" defTabSz="577850">
            <a:lnSpc>
              <a:spcPct val="90000"/>
            </a:lnSpc>
            <a:spcBef>
              <a:spcPct val="0"/>
            </a:spcBef>
            <a:spcAft>
              <a:spcPct val="35000"/>
            </a:spcAft>
          </a:pPr>
          <a:r>
            <a:rPr lang="en-US" sz="1300" b="1" kern="1200" dirty="0" smtClean="0"/>
            <a:t>Funding Decision</a:t>
          </a:r>
          <a:endParaRPr lang="en-US" sz="1300" b="1" kern="1200" dirty="0"/>
        </a:p>
      </dsp:txBody>
      <dsp:txXfrm>
        <a:off x="2214024" y="1199717"/>
        <a:ext cx="5947661" cy="590565"/>
      </dsp:txXfrm>
    </dsp:sp>
    <dsp:sp modelId="{6448A185-8C7F-4381-A9A9-EFF7E422F847}">
      <dsp:nvSpPr>
        <dsp:cNvPr id="0" name=""/>
        <dsp:cNvSpPr/>
      </dsp:nvSpPr>
      <dsp:spPr>
        <a:xfrm>
          <a:off x="2214024" y="1796903"/>
          <a:ext cx="1870043" cy="792622"/>
        </a:xfrm>
        <a:prstGeom prst="rect">
          <a:avLst/>
        </a:prstGeom>
        <a:solidFill>
          <a:schemeClr val="accent3">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n-US" sz="1300" kern="1200" dirty="0" smtClean="0">
              <a:solidFill>
                <a:schemeClr val="bg1"/>
              </a:solidFill>
            </a:rPr>
            <a:t>Implements approved risk mitigation plan</a:t>
          </a:r>
          <a:r>
            <a:rPr lang="en-US" sz="1300" kern="1200" dirty="0" smtClean="0"/>
            <a:t>	</a:t>
          </a:r>
          <a:endParaRPr lang="en-US" sz="1300" kern="1200" dirty="0"/>
        </a:p>
      </dsp:txBody>
      <dsp:txXfrm>
        <a:off x="2214024" y="1796903"/>
        <a:ext cx="1870043" cy="792622"/>
      </dsp:txXfrm>
    </dsp:sp>
    <dsp:sp modelId="{6BE8F820-D38B-4502-9F38-051BC0925A3E}">
      <dsp:nvSpPr>
        <dsp:cNvPr id="0" name=""/>
        <dsp:cNvSpPr/>
      </dsp:nvSpPr>
      <dsp:spPr>
        <a:xfrm>
          <a:off x="4084068" y="1298005"/>
          <a:ext cx="4372900" cy="1181129"/>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87504" numCol="1" spcCol="1270" anchor="ctr" anchorCtr="0">
          <a:noAutofit/>
        </a:bodyPr>
        <a:lstStyle/>
        <a:p>
          <a:pPr lvl="0" algn="l" defTabSz="577850">
            <a:lnSpc>
              <a:spcPct val="90000"/>
            </a:lnSpc>
            <a:spcBef>
              <a:spcPct val="0"/>
            </a:spcBef>
            <a:spcAft>
              <a:spcPct val="35000"/>
            </a:spcAft>
          </a:pPr>
          <a:r>
            <a:rPr lang="en-US" sz="1300" b="1" kern="1200" dirty="0" smtClean="0"/>
            <a:t>Research Conduct</a:t>
          </a:r>
          <a:endParaRPr lang="en-US" sz="1300" b="1" kern="1200" dirty="0"/>
        </a:p>
      </dsp:txBody>
      <dsp:txXfrm>
        <a:off x="4084068" y="1593287"/>
        <a:ext cx="4077618" cy="590565"/>
      </dsp:txXfrm>
    </dsp:sp>
    <dsp:sp modelId="{CCA40C04-8990-44EE-9C24-82E262BB8465}">
      <dsp:nvSpPr>
        <dsp:cNvPr id="0" name=""/>
        <dsp:cNvSpPr/>
      </dsp:nvSpPr>
      <dsp:spPr>
        <a:xfrm>
          <a:off x="4084068" y="2178732"/>
          <a:ext cx="1870043" cy="787313"/>
        </a:xfrm>
        <a:prstGeom prst="rect">
          <a:avLst/>
        </a:prstGeom>
        <a:solidFill>
          <a:schemeClr val="accent3">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n-US" sz="1300" kern="1200" dirty="0" smtClean="0">
              <a:solidFill>
                <a:schemeClr val="bg1"/>
              </a:solidFill>
            </a:rPr>
            <a:t>Conduct ongoing institutional DURC reviews</a:t>
          </a:r>
          <a:endParaRPr lang="en-US" sz="1300" kern="1200" dirty="0">
            <a:solidFill>
              <a:schemeClr val="bg1"/>
            </a:solidFill>
          </a:endParaRPr>
        </a:p>
      </dsp:txBody>
      <dsp:txXfrm>
        <a:off x="4084068" y="2178732"/>
        <a:ext cx="1870043" cy="787313"/>
      </dsp:txXfrm>
    </dsp:sp>
    <dsp:sp modelId="{6AD0FA88-4185-4761-8D36-B9E37D95ED94}">
      <dsp:nvSpPr>
        <dsp:cNvPr id="0" name=""/>
        <dsp:cNvSpPr/>
      </dsp:nvSpPr>
      <dsp:spPr>
        <a:xfrm>
          <a:off x="5954112" y="1691575"/>
          <a:ext cx="2502856" cy="1181129"/>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87504" numCol="1" spcCol="1270" anchor="ctr" anchorCtr="0">
          <a:noAutofit/>
        </a:bodyPr>
        <a:lstStyle/>
        <a:p>
          <a:pPr lvl="0" algn="l" defTabSz="577850">
            <a:lnSpc>
              <a:spcPct val="90000"/>
            </a:lnSpc>
            <a:spcBef>
              <a:spcPct val="0"/>
            </a:spcBef>
            <a:spcAft>
              <a:spcPct val="35000"/>
            </a:spcAft>
          </a:pPr>
          <a:r>
            <a:rPr lang="en-US" sz="1300" b="1" kern="1200" dirty="0" smtClean="0"/>
            <a:t>Research Communication</a:t>
          </a:r>
          <a:endParaRPr lang="en-US" sz="1300" b="1" kern="1200" dirty="0"/>
        </a:p>
      </dsp:txBody>
      <dsp:txXfrm>
        <a:off x="5954112" y="1986857"/>
        <a:ext cx="2207574" cy="590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4AD5F-EABE-4D6F-A087-33C307D93071}">
      <dsp:nvSpPr>
        <dsp:cNvPr id="0" name=""/>
        <dsp:cNvSpPr/>
      </dsp:nvSpPr>
      <dsp:spPr>
        <a:xfrm>
          <a:off x="0" y="0"/>
          <a:ext cx="9601200" cy="103683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chemeClr val="bg1"/>
              </a:solidFill>
              <a:hlinkClick xmlns:r="http://schemas.openxmlformats.org/officeDocument/2006/relationships" r:id="rId1" action="ppaction://hlinkfile"/>
            </a:rPr>
            <a:t>NIH  Dual Use Research of Concern</a:t>
          </a:r>
          <a:endParaRPr lang="en-US" sz="22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smtClean="0">
              <a:solidFill>
                <a:schemeClr val="bg1"/>
              </a:solidFill>
              <a:hlinkClick xmlns:r="http://schemas.openxmlformats.org/officeDocument/2006/relationships" r:id="rId2"/>
            </a:rPr>
            <a:t>DURC A Companion Guide</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smtClean="0">
              <a:solidFill>
                <a:schemeClr val="bg1"/>
              </a:solidFill>
              <a:hlinkClick xmlns:r="http://schemas.openxmlformats.org/officeDocument/2006/relationships" r:id="rId3"/>
            </a:rPr>
            <a:t>DURC Case Studies</a:t>
          </a:r>
          <a:endParaRPr lang="en-US" sz="1700" kern="1200" dirty="0">
            <a:solidFill>
              <a:schemeClr val="bg1"/>
            </a:solidFill>
          </a:endParaRPr>
        </a:p>
      </dsp:txBody>
      <dsp:txXfrm>
        <a:off x="2023923" y="0"/>
        <a:ext cx="7577276" cy="1036835"/>
      </dsp:txXfrm>
    </dsp:sp>
    <dsp:sp modelId="{EE71B7EE-DB7A-4FD3-94E7-648903462364}">
      <dsp:nvSpPr>
        <dsp:cNvPr id="0" name=""/>
        <dsp:cNvSpPr/>
      </dsp:nvSpPr>
      <dsp:spPr>
        <a:xfrm>
          <a:off x="103683" y="103683"/>
          <a:ext cx="1920240" cy="82946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2BC564-FBE3-41E0-8FF6-0A594C3C22D3}">
      <dsp:nvSpPr>
        <dsp:cNvPr id="0" name=""/>
        <dsp:cNvSpPr/>
      </dsp:nvSpPr>
      <dsp:spPr>
        <a:xfrm>
          <a:off x="0" y="1140519"/>
          <a:ext cx="9601200" cy="103683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hlinkClick xmlns:r="http://schemas.openxmlformats.org/officeDocument/2006/relationships" r:id="rId5"/>
            </a:rPr>
            <a:t>Dual Use US </a:t>
          </a:r>
          <a:r>
            <a:rPr lang="en-US" sz="2200" kern="1200" dirty="0" err="1" smtClean="0">
              <a:hlinkClick xmlns:r="http://schemas.openxmlformats.org/officeDocument/2006/relationships" r:id="rId5"/>
            </a:rPr>
            <a:t>Dept</a:t>
          </a:r>
          <a:r>
            <a:rPr lang="en-US" sz="2200" kern="1200" dirty="0" smtClean="0">
              <a:hlinkClick xmlns:r="http://schemas.openxmlformats.org/officeDocument/2006/relationships" r:id="rId5"/>
            </a:rPr>
            <a:t> of Health &amp; Human Services</a:t>
          </a:r>
          <a:endParaRPr lang="en-US" sz="2200" kern="1200" dirty="0"/>
        </a:p>
        <a:p>
          <a:pPr marL="171450" lvl="1" indent="-171450" algn="l" defTabSz="755650">
            <a:lnSpc>
              <a:spcPct val="90000"/>
            </a:lnSpc>
            <a:spcBef>
              <a:spcPct val="0"/>
            </a:spcBef>
            <a:spcAft>
              <a:spcPct val="15000"/>
            </a:spcAft>
            <a:buChar char="••"/>
          </a:pPr>
          <a:r>
            <a:rPr lang="en-US" sz="1700" kern="1200" dirty="0" smtClean="0">
              <a:hlinkClick xmlns:r="http://schemas.openxmlformats.org/officeDocument/2006/relationships" r:id="rId6"/>
            </a:rPr>
            <a:t>US Policy for Institutional Oversight of DURC</a:t>
          </a:r>
          <a:endParaRPr lang="en-US" sz="1700" kern="1200" dirty="0"/>
        </a:p>
        <a:p>
          <a:pPr marL="171450" lvl="1" indent="-171450" algn="l" defTabSz="755650">
            <a:lnSpc>
              <a:spcPct val="90000"/>
            </a:lnSpc>
            <a:spcBef>
              <a:spcPct val="0"/>
            </a:spcBef>
            <a:spcAft>
              <a:spcPct val="15000"/>
            </a:spcAft>
            <a:buChar char="••"/>
          </a:pPr>
          <a:r>
            <a:rPr lang="en-US" sz="1700" kern="1200" dirty="0" smtClean="0">
              <a:hlinkClick xmlns:r="http://schemas.openxmlformats.org/officeDocument/2006/relationships" r:id="rId7"/>
            </a:rPr>
            <a:t>US Policy for Oversight of DURC</a:t>
          </a:r>
          <a:endParaRPr lang="en-US" sz="1700" kern="1200" dirty="0"/>
        </a:p>
      </dsp:txBody>
      <dsp:txXfrm>
        <a:off x="2023923" y="1140519"/>
        <a:ext cx="7577276" cy="1036835"/>
      </dsp:txXfrm>
    </dsp:sp>
    <dsp:sp modelId="{1475E630-F8D0-4B51-8426-EBB721FAB89F}">
      <dsp:nvSpPr>
        <dsp:cNvPr id="0" name=""/>
        <dsp:cNvSpPr/>
      </dsp:nvSpPr>
      <dsp:spPr>
        <a:xfrm>
          <a:off x="103683" y="1244203"/>
          <a:ext cx="1920240" cy="829468"/>
        </a:xfrm>
        <a:prstGeom prst="roundRect">
          <a:avLst>
            <a:gd name="adj" fmla="val 1000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66000" b="-6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39E952-CC05-407B-9448-96900745F3C6}">
      <dsp:nvSpPr>
        <dsp:cNvPr id="0" name=""/>
        <dsp:cNvSpPr/>
      </dsp:nvSpPr>
      <dsp:spPr>
        <a:xfrm>
          <a:off x="0" y="2281039"/>
          <a:ext cx="9601200" cy="103683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Stanford University Biosafety Program</a:t>
          </a:r>
          <a:endParaRPr lang="en-US" sz="2200" kern="1200" dirty="0"/>
        </a:p>
        <a:p>
          <a:pPr marL="171450" lvl="1" indent="-171450" algn="l" defTabSz="755650">
            <a:lnSpc>
              <a:spcPct val="90000"/>
            </a:lnSpc>
            <a:spcBef>
              <a:spcPct val="0"/>
            </a:spcBef>
            <a:spcAft>
              <a:spcPct val="15000"/>
            </a:spcAft>
            <a:buChar char="••"/>
          </a:pPr>
          <a:r>
            <a:rPr lang="en-US" sz="1700" kern="1200" dirty="0" smtClean="0"/>
            <a:t>Ellyn Segal, Ph.D., Biosafety Manager 	esegal@stanford.edu</a:t>
          </a:r>
          <a:endParaRPr lang="en-US" sz="1700" kern="1200" dirty="0"/>
        </a:p>
        <a:p>
          <a:pPr marL="171450" lvl="1" indent="-171450" algn="l" defTabSz="755650">
            <a:lnSpc>
              <a:spcPct val="90000"/>
            </a:lnSpc>
            <a:spcBef>
              <a:spcPct val="0"/>
            </a:spcBef>
            <a:spcAft>
              <a:spcPct val="15000"/>
            </a:spcAft>
            <a:buChar char="••"/>
          </a:pPr>
          <a:r>
            <a:rPr lang="en-US" sz="1700" kern="1200" dirty="0" smtClean="0"/>
            <a:t>Environmental Health &amp; Safety		650.723.0448</a:t>
          </a:r>
          <a:endParaRPr lang="en-US" sz="1700" kern="1200" dirty="0"/>
        </a:p>
      </dsp:txBody>
      <dsp:txXfrm>
        <a:off x="2023923" y="2281039"/>
        <a:ext cx="7577276" cy="1036835"/>
      </dsp:txXfrm>
    </dsp:sp>
    <dsp:sp modelId="{9D277BF9-1E58-426D-8F5B-DD8C104D6AAD}">
      <dsp:nvSpPr>
        <dsp:cNvPr id="0" name=""/>
        <dsp:cNvSpPr/>
      </dsp:nvSpPr>
      <dsp:spPr>
        <a:xfrm>
          <a:off x="103683" y="2384722"/>
          <a:ext cx="1920240" cy="829468"/>
        </a:xfrm>
        <a:prstGeom prst="roundRect">
          <a:avLst>
            <a:gd name="adj" fmla="val 10000"/>
          </a:avLst>
        </a:prstGeom>
        <a:blipFill rotWithShape="1">
          <a:blip xmlns:r="http://schemas.openxmlformats.org/officeDocument/2006/relationships" r:embed="rId9"/>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0193DB9-B3C3-4037-84EA-BE2055A47BFC}" type="datetimeFigureOut">
              <a:rPr lang="en-US" smtClean="0"/>
              <a:t>1/27/2015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1BEB25F-C720-4327-B4ED-8A8586E68DF0}" type="slidenum">
              <a:rPr lang="en-US" smtClean="0"/>
              <a:t>‹#›</a:t>
            </a:fld>
            <a:endParaRPr lang="en-US"/>
          </a:p>
        </p:txBody>
      </p:sp>
    </p:spTree>
    <p:extLst>
      <p:ext uri="{BB962C8B-B14F-4D97-AF65-F5344CB8AC3E}">
        <p14:creationId xmlns:p14="http://schemas.microsoft.com/office/powerpoint/2010/main" val="335781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esegal@Stanford.edu" TargetMode="Externa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Stanford University</a:t>
            </a:r>
            <a:br>
              <a:rPr lang="en-US" sz="3200" dirty="0" smtClean="0"/>
            </a:br>
            <a:r>
              <a:rPr lang="en-US" sz="3200" dirty="0" smtClean="0"/>
              <a:t>Dual Use Research of Concern in the Life Sciences</a:t>
            </a:r>
            <a:endParaRPr lang="en-US" sz="3200" dirty="0"/>
          </a:p>
        </p:txBody>
      </p:sp>
      <p:sp>
        <p:nvSpPr>
          <p:cNvPr id="3" name="Subtitle 2"/>
          <p:cNvSpPr>
            <a:spLocks noGrp="1"/>
          </p:cNvSpPr>
          <p:nvPr>
            <p:ph type="subTitle" idx="1"/>
          </p:nvPr>
        </p:nvSpPr>
        <p:spPr/>
        <p:txBody>
          <a:bodyPr/>
          <a:lstStyle/>
          <a:p>
            <a:r>
              <a:rPr lang="en-US" dirty="0"/>
              <a:t>U</a:t>
            </a:r>
            <a:r>
              <a:rPr lang="en-US" dirty="0" smtClean="0"/>
              <a:t>nderstanding the Issues and Procedures</a:t>
            </a:r>
            <a:endParaRPr lang="en-US" dirty="0"/>
          </a:p>
        </p:txBody>
      </p:sp>
    </p:spTree>
    <p:extLst>
      <p:ext uri="{BB962C8B-B14F-4D97-AF65-F5344CB8AC3E}">
        <p14:creationId xmlns:p14="http://schemas.microsoft.com/office/powerpoint/2010/main" val="2521251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78941"/>
          </a:xfrm>
        </p:spPr>
        <p:txBody>
          <a:bodyPr>
            <a:normAutofit fontScale="90000"/>
          </a:bodyPr>
          <a:lstStyle/>
          <a:p>
            <a:r>
              <a:rPr lang="en-US" dirty="0" smtClean="0"/>
              <a:t>Overview of the Process for Institutional DURC Oversight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9847562"/>
              </p:ext>
            </p:extLst>
          </p:nvPr>
        </p:nvGraphicFramePr>
        <p:xfrm>
          <a:off x="1295398" y="2030338"/>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2162942" y="4691688"/>
            <a:ext cx="8733659" cy="729018"/>
            <a:chOff x="867539" y="2078515"/>
            <a:chExt cx="8733659" cy="805572"/>
          </a:xfrm>
        </p:grpSpPr>
        <p:sp>
          <p:nvSpPr>
            <p:cNvPr id="10" name="Round Same Side Corner Rectangle 9"/>
            <p:cNvSpPr/>
            <p:nvPr/>
          </p:nvSpPr>
          <p:spPr>
            <a:xfrm rot="5400000">
              <a:off x="4831583" y="-1885529"/>
              <a:ext cx="805572" cy="8733659"/>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 Same Side Corner Rectangle 4"/>
            <p:cNvSpPr/>
            <p:nvPr/>
          </p:nvSpPr>
          <p:spPr>
            <a:xfrm>
              <a:off x="867540" y="2117839"/>
              <a:ext cx="8694334" cy="726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defTabSz="711200">
                <a:lnSpc>
                  <a:spcPct val="90000"/>
                </a:lnSpc>
                <a:spcBef>
                  <a:spcPct val="0"/>
                </a:spcBef>
                <a:spcAft>
                  <a:spcPct val="15000"/>
                </a:spcAft>
                <a:buChar char="••"/>
              </a:pPr>
              <a:r>
                <a:rPr lang="en-US" sz="1600" dirty="0"/>
                <a:t>Institution implements approved risk mitigation plan and provides ongoing oversight</a:t>
              </a:r>
              <a:endParaRPr lang="en-US" sz="1600" kern="1200" dirty="0"/>
            </a:p>
          </p:txBody>
        </p:sp>
      </p:grpSp>
      <p:sp>
        <p:nvSpPr>
          <p:cNvPr id="14" name="Chevron 4"/>
          <p:cNvSpPr/>
          <p:nvPr/>
        </p:nvSpPr>
        <p:spPr>
          <a:xfrm>
            <a:off x="1447802" y="5802376"/>
            <a:ext cx="867540" cy="264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en-US" sz="1300" kern="1200" dirty="0" smtClean="0"/>
              <a:t>P</a:t>
            </a:r>
            <a:r>
              <a:rPr lang="en-US" sz="1400" dirty="0"/>
              <a:t>PI</a:t>
            </a:r>
          </a:p>
          <a:p>
            <a:pPr lvl="0" algn="ctr" defTabSz="577850">
              <a:lnSpc>
                <a:spcPct val="90000"/>
              </a:lnSpc>
              <a:spcBef>
                <a:spcPct val="0"/>
              </a:spcBef>
              <a:spcAft>
                <a:spcPct val="35000"/>
              </a:spcAft>
            </a:pPr>
            <a:r>
              <a:rPr lang="en-US" sz="1300" kern="1200" dirty="0" smtClean="0"/>
              <a:t>I</a:t>
            </a:r>
            <a:endParaRPr lang="en-US" sz="1300" kern="1200" dirty="0"/>
          </a:p>
        </p:txBody>
      </p:sp>
      <p:grpSp>
        <p:nvGrpSpPr>
          <p:cNvPr id="15" name="Group 14"/>
          <p:cNvGrpSpPr/>
          <p:nvPr/>
        </p:nvGrpSpPr>
        <p:grpSpPr>
          <a:xfrm>
            <a:off x="2162942" y="5449101"/>
            <a:ext cx="8733659" cy="517469"/>
            <a:chOff x="867539" y="1923553"/>
            <a:chExt cx="8733659" cy="960534"/>
          </a:xfrm>
        </p:grpSpPr>
        <p:sp>
          <p:nvSpPr>
            <p:cNvPr id="16" name="Round Same Side Corner Rectangle 15"/>
            <p:cNvSpPr/>
            <p:nvPr/>
          </p:nvSpPr>
          <p:spPr>
            <a:xfrm rot="5400000">
              <a:off x="4831583" y="-1885529"/>
              <a:ext cx="805572" cy="8733659"/>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4"/>
            <p:cNvSpPr/>
            <p:nvPr/>
          </p:nvSpPr>
          <p:spPr>
            <a:xfrm>
              <a:off x="867539" y="1923553"/>
              <a:ext cx="8694334" cy="726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defTabSz="711200">
                <a:lnSpc>
                  <a:spcPct val="90000"/>
                </a:lnSpc>
                <a:spcBef>
                  <a:spcPct val="0"/>
                </a:spcBef>
                <a:spcAft>
                  <a:spcPct val="15000"/>
                </a:spcAft>
                <a:buChar char="••"/>
              </a:pPr>
              <a:r>
                <a:rPr lang="en-US" sz="1600" dirty="0"/>
                <a:t>PI conducts and communicates research according to risk mitigation plan</a:t>
              </a:r>
              <a:endParaRPr lang="en-US" sz="1600" kern="1200" dirty="0"/>
            </a:p>
          </p:txBody>
        </p:sp>
      </p:grpSp>
      <p:grpSp>
        <p:nvGrpSpPr>
          <p:cNvPr id="18" name="Group 17"/>
          <p:cNvGrpSpPr/>
          <p:nvPr/>
        </p:nvGrpSpPr>
        <p:grpSpPr>
          <a:xfrm>
            <a:off x="1295401" y="4728379"/>
            <a:ext cx="867540" cy="1149029"/>
            <a:chOff x="0" y="906061"/>
            <a:chExt cx="867540" cy="1239342"/>
          </a:xfrm>
        </p:grpSpPr>
        <p:sp>
          <p:nvSpPr>
            <p:cNvPr id="19" name="Chevron 18"/>
            <p:cNvSpPr/>
            <p:nvPr/>
          </p:nvSpPr>
          <p:spPr>
            <a:xfrm rot="5400000">
              <a:off x="-185901" y="1091962"/>
              <a:ext cx="1239342" cy="867540"/>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Chevron 4"/>
            <p:cNvSpPr/>
            <p:nvPr/>
          </p:nvSpPr>
          <p:spPr>
            <a:xfrm>
              <a:off x="0" y="1339831"/>
              <a:ext cx="867540" cy="3718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APB</a:t>
              </a:r>
              <a:endParaRPr lang="en-US" sz="1300" kern="1200" dirty="0"/>
            </a:p>
          </p:txBody>
        </p:sp>
      </p:grpSp>
      <p:grpSp>
        <p:nvGrpSpPr>
          <p:cNvPr id="21" name="Group 20"/>
          <p:cNvGrpSpPr/>
          <p:nvPr/>
        </p:nvGrpSpPr>
        <p:grpSpPr>
          <a:xfrm>
            <a:off x="1295401" y="5532583"/>
            <a:ext cx="867540" cy="880917"/>
            <a:chOff x="0" y="18"/>
            <a:chExt cx="867540" cy="1239342"/>
          </a:xfrm>
        </p:grpSpPr>
        <p:sp>
          <p:nvSpPr>
            <p:cNvPr id="22" name="Chevron 21"/>
            <p:cNvSpPr/>
            <p:nvPr/>
          </p:nvSpPr>
          <p:spPr>
            <a:xfrm rot="5400000">
              <a:off x="-185901" y="185919"/>
              <a:ext cx="1239342" cy="867540"/>
            </a:xfrm>
            <a:prstGeom prst="chevron">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Chevron 4"/>
            <p:cNvSpPr/>
            <p:nvPr/>
          </p:nvSpPr>
          <p:spPr>
            <a:xfrm>
              <a:off x="0" y="564004"/>
              <a:ext cx="867540" cy="3718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PI</a:t>
              </a:r>
              <a:endParaRPr lang="en-US" sz="1300" kern="1200" dirty="0"/>
            </a:p>
          </p:txBody>
        </p:sp>
      </p:grpSp>
    </p:spTree>
    <p:extLst>
      <p:ext uri="{BB962C8B-B14F-4D97-AF65-F5344CB8AC3E}">
        <p14:creationId xmlns:p14="http://schemas.microsoft.com/office/powerpoint/2010/main" val="1008921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4706" y="756753"/>
            <a:ext cx="9601200" cy="911225"/>
          </a:xfrm>
        </p:spPr>
        <p:txBody>
          <a:bodyPr>
            <a:normAutofit fontScale="90000"/>
          </a:bodyPr>
          <a:lstStyle/>
          <a:p>
            <a:r>
              <a:rPr lang="en-US" sz="2800" b="1" dirty="0"/>
              <a:t>DURC Oversight: A Shared Responsibility Throughout the Research Continuum </a:t>
            </a:r>
            <a:endParaRPr lang="en-US" sz="2800" dirty="0"/>
          </a:p>
        </p:txBody>
      </p:sp>
      <p:graphicFrame>
        <p:nvGraphicFramePr>
          <p:cNvPr id="11" name="Diagram 10"/>
          <p:cNvGraphicFramePr/>
          <p:nvPr>
            <p:extLst>
              <p:ext uri="{D42A27DB-BD31-4B8C-83A1-F6EECF244321}">
                <p14:modId xmlns:p14="http://schemas.microsoft.com/office/powerpoint/2010/main" val="815911159"/>
              </p:ext>
            </p:extLst>
          </p:nvPr>
        </p:nvGraphicFramePr>
        <p:xfrm>
          <a:off x="2021243" y="2224643"/>
          <a:ext cx="8800950" cy="4186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7971417" y="4787152"/>
            <a:ext cx="1914861" cy="523220"/>
          </a:xfrm>
          <a:prstGeom prst="rect">
            <a:avLst/>
          </a:prstGeom>
          <a:solidFill>
            <a:schemeClr val="accent3">
              <a:lumMod val="75000"/>
            </a:schemeClr>
          </a:solidFill>
          <a:ln>
            <a:solidFill>
              <a:schemeClr val="accent1"/>
            </a:solidFill>
          </a:ln>
        </p:spPr>
        <p:txBody>
          <a:bodyPr wrap="square" rtlCol="0">
            <a:spAutoFit/>
          </a:bodyPr>
          <a:lstStyle/>
          <a:p>
            <a:pPr algn="ctr"/>
            <a:r>
              <a:rPr lang="en-US" sz="1400" dirty="0" smtClean="0">
                <a:solidFill>
                  <a:schemeClr val="bg1"/>
                </a:solidFill>
              </a:rPr>
              <a:t>Communicates findings responsibly</a:t>
            </a:r>
            <a:endParaRPr lang="en-US" sz="1400" dirty="0">
              <a:solidFill>
                <a:schemeClr val="bg1"/>
              </a:solidFill>
            </a:endParaRPr>
          </a:p>
        </p:txBody>
      </p:sp>
      <p:sp>
        <p:nvSpPr>
          <p:cNvPr id="14" name="TextBox 13"/>
          <p:cNvSpPr txBox="1"/>
          <p:nvPr/>
        </p:nvSpPr>
        <p:spPr>
          <a:xfrm>
            <a:off x="4273475" y="2273457"/>
            <a:ext cx="1796527" cy="954107"/>
          </a:xfrm>
          <a:prstGeom prst="rect">
            <a:avLst/>
          </a:prstGeom>
          <a:solidFill>
            <a:schemeClr val="accent4">
              <a:lumMod val="75000"/>
            </a:schemeClr>
          </a:solidFill>
          <a:ln>
            <a:solidFill>
              <a:schemeClr val="accent1"/>
            </a:solidFill>
          </a:ln>
        </p:spPr>
        <p:txBody>
          <a:bodyPr wrap="square" rtlCol="0">
            <a:spAutoFit/>
          </a:bodyPr>
          <a:lstStyle/>
          <a:p>
            <a:pPr algn="ctr"/>
            <a:r>
              <a:rPr lang="en-US" sz="1400" dirty="0" smtClean="0">
                <a:solidFill>
                  <a:schemeClr val="bg1"/>
                </a:solidFill>
              </a:rPr>
              <a:t>Identifies DURC, develops risk mitigation plan with institution</a:t>
            </a:r>
            <a:endParaRPr lang="en-US" sz="1400" dirty="0">
              <a:solidFill>
                <a:schemeClr val="bg1"/>
              </a:solidFill>
            </a:endParaRPr>
          </a:p>
        </p:txBody>
      </p:sp>
      <p:sp>
        <p:nvSpPr>
          <p:cNvPr id="15" name="TextBox 14"/>
          <p:cNvSpPr txBox="1"/>
          <p:nvPr/>
        </p:nvSpPr>
        <p:spPr>
          <a:xfrm>
            <a:off x="6070002" y="2058013"/>
            <a:ext cx="1893346" cy="1169551"/>
          </a:xfrm>
          <a:prstGeom prst="rect">
            <a:avLst/>
          </a:prstGeom>
          <a:solidFill>
            <a:schemeClr val="accent4">
              <a:lumMod val="75000"/>
            </a:schemeClr>
          </a:solidFill>
          <a:ln>
            <a:solidFill>
              <a:schemeClr val="accent1"/>
            </a:solidFill>
          </a:ln>
        </p:spPr>
        <p:txBody>
          <a:bodyPr wrap="square" rtlCol="0">
            <a:spAutoFit/>
          </a:bodyPr>
          <a:lstStyle/>
          <a:p>
            <a:pPr algn="ctr"/>
            <a:endParaRPr lang="en-US" sz="1400" dirty="0" smtClean="0"/>
          </a:p>
          <a:p>
            <a:pPr algn="ctr"/>
            <a:endParaRPr lang="en-US" sz="1400" dirty="0"/>
          </a:p>
          <a:p>
            <a:pPr algn="ctr"/>
            <a:r>
              <a:rPr lang="en-US" sz="1400" dirty="0" smtClean="0">
                <a:solidFill>
                  <a:schemeClr val="bg1"/>
                </a:solidFill>
              </a:rPr>
              <a:t>Reviews progress reports for DURC</a:t>
            </a:r>
          </a:p>
          <a:p>
            <a:endParaRPr lang="en-US" sz="1400" dirty="0"/>
          </a:p>
        </p:txBody>
      </p:sp>
      <p:sp>
        <p:nvSpPr>
          <p:cNvPr id="16" name="TextBox 15"/>
          <p:cNvSpPr txBox="1"/>
          <p:nvPr/>
        </p:nvSpPr>
        <p:spPr>
          <a:xfrm>
            <a:off x="7971417" y="1842569"/>
            <a:ext cx="1914861" cy="1384995"/>
          </a:xfrm>
          <a:prstGeom prst="rect">
            <a:avLst/>
          </a:prstGeom>
          <a:solidFill>
            <a:schemeClr val="accent4">
              <a:lumMod val="75000"/>
            </a:schemeClr>
          </a:solidFill>
          <a:ln>
            <a:solidFill>
              <a:schemeClr val="accent1"/>
            </a:solidFill>
          </a:ln>
        </p:spPr>
        <p:txBody>
          <a:bodyPr wrap="square" rtlCol="0">
            <a:spAutoFit/>
          </a:bodyPr>
          <a:lstStyle/>
          <a:p>
            <a:pPr algn="ctr"/>
            <a:endParaRPr lang="en-US" sz="1400" dirty="0" smtClean="0"/>
          </a:p>
          <a:p>
            <a:pPr algn="ctr"/>
            <a:endParaRPr lang="en-US" sz="1400" dirty="0"/>
          </a:p>
          <a:p>
            <a:pPr algn="ctr"/>
            <a:r>
              <a:rPr lang="en-US" sz="1400" dirty="0" smtClean="0">
                <a:solidFill>
                  <a:schemeClr val="bg1"/>
                </a:solidFill>
              </a:rPr>
              <a:t>Provides advice and guidance on communicating findings</a:t>
            </a:r>
          </a:p>
          <a:p>
            <a:pPr algn="ctr"/>
            <a:endParaRPr lang="en-US" sz="1400" dirty="0"/>
          </a:p>
        </p:txBody>
      </p:sp>
      <p:sp>
        <p:nvSpPr>
          <p:cNvPr id="17" name="TextBox 16"/>
          <p:cNvSpPr txBox="1"/>
          <p:nvPr/>
        </p:nvSpPr>
        <p:spPr>
          <a:xfrm>
            <a:off x="2323652" y="1739885"/>
            <a:ext cx="2904578" cy="523220"/>
          </a:xfrm>
          <a:prstGeom prst="rect">
            <a:avLst/>
          </a:prstGeom>
          <a:noFill/>
        </p:spPr>
        <p:txBody>
          <a:bodyPr wrap="none" rtlCol="0">
            <a:spAutoFit/>
          </a:bodyPr>
          <a:lstStyle/>
          <a:p>
            <a:r>
              <a:rPr lang="en-US" sz="2800" b="1" dirty="0" smtClean="0">
                <a:solidFill>
                  <a:srgbClr val="C00000"/>
                </a:solidFill>
              </a:rPr>
              <a:t>Federal Oversight</a:t>
            </a:r>
            <a:endParaRPr lang="en-US" sz="2800" b="1" dirty="0">
              <a:solidFill>
                <a:srgbClr val="C00000"/>
              </a:solidFill>
            </a:endParaRPr>
          </a:p>
        </p:txBody>
      </p:sp>
      <p:sp>
        <p:nvSpPr>
          <p:cNvPr id="18" name="TextBox 17"/>
          <p:cNvSpPr txBox="1"/>
          <p:nvPr/>
        </p:nvSpPr>
        <p:spPr>
          <a:xfrm>
            <a:off x="2323652" y="4787152"/>
            <a:ext cx="3648756" cy="523220"/>
          </a:xfrm>
          <a:prstGeom prst="rect">
            <a:avLst/>
          </a:prstGeom>
          <a:noFill/>
        </p:spPr>
        <p:txBody>
          <a:bodyPr wrap="none" rtlCol="0">
            <a:spAutoFit/>
          </a:bodyPr>
          <a:lstStyle/>
          <a:p>
            <a:r>
              <a:rPr lang="en-US" sz="2800" b="1" dirty="0" smtClean="0">
                <a:solidFill>
                  <a:srgbClr val="0070C0"/>
                </a:solidFill>
              </a:rPr>
              <a:t>Institutional Oversight</a:t>
            </a:r>
            <a:endParaRPr lang="en-US" sz="2800" b="1" dirty="0">
              <a:solidFill>
                <a:srgbClr val="0070C0"/>
              </a:solidFill>
            </a:endParaRPr>
          </a:p>
        </p:txBody>
      </p:sp>
    </p:spTree>
    <p:extLst>
      <p:ext uri="{BB962C8B-B14F-4D97-AF65-F5344CB8AC3E}">
        <p14:creationId xmlns:p14="http://schemas.microsoft.com/office/powerpoint/2010/main" val="1208083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Investigator Responsibilities</a:t>
            </a:r>
            <a:endParaRPr lang="en-US" dirty="0"/>
          </a:p>
        </p:txBody>
      </p:sp>
      <p:sp>
        <p:nvSpPr>
          <p:cNvPr id="3" name="Content Placeholder 2"/>
          <p:cNvSpPr>
            <a:spLocks noGrp="1"/>
          </p:cNvSpPr>
          <p:nvPr>
            <p:ph idx="1"/>
          </p:nvPr>
        </p:nvSpPr>
        <p:spPr/>
        <p:txBody>
          <a:bodyPr>
            <a:noAutofit/>
          </a:bodyPr>
          <a:lstStyle/>
          <a:p>
            <a:r>
              <a:rPr lang="en-US" sz="1800" b="1" dirty="0" smtClean="0"/>
              <a:t>Contact Stanford Biosafety </a:t>
            </a:r>
            <a:r>
              <a:rPr lang="en-US" sz="1800" dirty="0" smtClean="0"/>
              <a:t>if you will be using a Biological Agent/Toxin identified as covered under DURC</a:t>
            </a:r>
          </a:p>
          <a:p>
            <a:r>
              <a:rPr lang="en-US" sz="1800" b="1" dirty="0" smtClean="0"/>
              <a:t>Be </a:t>
            </a:r>
            <a:r>
              <a:rPr lang="en-US" sz="1800" b="1" dirty="0"/>
              <a:t>knowledgeable </a:t>
            </a:r>
            <a:r>
              <a:rPr lang="en-US" sz="1800" dirty="0"/>
              <a:t>about and comply with </a:t>
            </a:r>
            <a:r>
              <a:rPr lang="en-US" sz="1800" dirty="0" smtClean="0"/>
              <a:t>all institutional </a:t>
            </a:r>
            <a:r>
              <a:rPr lang="en-US" sz="1800" dirty="0"/>
              <a:t>and Federal policies </a:t>
            </a:r>
            <a:r>
              <a:rPr lang="en-US" sz="1800" dirty="0" smtClean="0"/>
              <a:t>and requirements </a:t>
            </a:r>
            <a:r>
              <a:rPr lang="en-US" sz="1800" dirty="0"/>
              <a:t>for oversight of </a:t>
            </a:r>
            <a:r>
              <a:rPr lang="en-US" sz="1800" dirty="0" smtClean="0"/>
              <a:t>DURC</a:t>
            </a:r>
          </a:p>
          <a:p>
            <a:r>
              <a:rPr lang="en-US" sz="1800" b="1" dirty="0"/>
              <a:t>Conduct</a:t>
            </a:r>
            <a:r>
              <a:rPr lang="en-US" sz="1800" dirty="0"/>
              <a:t> DURC in accordance with the risk mitigation </a:t>
            </a:r>
            <a:r>
              <a:rPr lang="en-US" sz="1800" dirty="0" smtClean="0"/>
              <a:t>plan</a:t>
            </a:r>
          </a:p>
          <a:p>
            <a:r>
              <a:rPr lang="en-US" sz="1800" b="1" dirty="0" smtClean="0"/>
              <a:t>Continue </a:t>
            </a:r>
            <a:r>
              <a:rPr lang="en-US" sz="1800" b="1" dirty="0"/>
              <a:t>to assess research </a:t>
            </a:r>
            <a:r>
              <a:rPr lang="en-US" sz="1800" dirty="0"/>
              <a:t>to determine </a:t>
            </a:r>
            <a:r>
              <a:rPr lang="en-US" sz="1800" dirty="0" smtClean="0"/>
              <a:t>if, at </a:t>
            </a:r>
            <a:r>
              <a:rPr lang="en-US" sz="1800" dirty="0"/>
              <a:t>any time, the research becomes subject </a:t>
            </a:r>
            <a:r>
              <a:rPr lang="en-US" sz="1800" dirty="0" smtClean="0"/>
              <a:t>to the policy</a:t>
            </a:r>
          </a:p>
          <a:p>
            <a:r>
              <a:rPr lang="en-US" sz="1800" b="1" dirty="0" smtClean="0"/>
              <a:t>Ensure</a:t>
            </a:r>
            <a:r>
              <a:rPr lang="en-US" sz="1800" dirty="0" smtClean="0"/>
              <a:t> </a:t>
            </a:r>
            <a:r>
              <a:rPr lang="en-US" sz="1800" dirty="0"/>
              <a:t>that laboratory personnel </a:t>
            </a:r>
            <a:r>
              <a:rPr lang="en-US" sz="1800" dirty="0" smtClean="0"/>
              <a:t>conducting </a:t>
            </a:r>
            <a:r>
              <a:rPr lang="en-US" sz="1800" dirty="0"/>
              <a:t>research </a:t>
            </a:r>
            <a:r>
              <a:rPr lang="en-US" sz="1800" dirty="0" smtClean="0"/>
              <a:t>have received education </a:t>
            </a:r>
            <a:r>
              <a:rPr lang="en-US" sz="1800" dirty="0"/>
              <a:t>and training on </a:t>
            </a:r>
            <a:r>
              <a:rPr lang="en-US" sz="1800" dirty="0" smtClean="0"/>
              <a:t>DURC</a:t>
            </a:r>
          </a:p>
          <a:p>
            <a:r>
              <a:rPr lang="en-US" sz="1800" b="1" dirty="0" smtClean="0"/>
              <a:t>Communicate</a:t>
            </a:r>
            <a:r>
              <a:rPr lang="en-US" sz="1800" dirty="0" smtClean="0"/>
              <a:t> </a:t>
            </a:r>
            <a:r>
              <a:rPr lang="en-US" sz="1800" dirty="0"/>
              <a:t>DURC in a responsible </a:t>
            </a:r>
            <a:r>
              <a:rPr lang="en-US" sz="1800" dirty="0" smtClean="0"/>
              <a:t>manner, throughout </a:t>
            </a:r>
            <a:r>
              <a:rPr lang="en-US" sz="1800" dirty="0"/>
              <a:t>the research process, not only </a:t>
            </a:r>
            <a:r>
              <a:rPr lang="en-US" sz="1800" dirty="0" smtClean="0"/>
              <a:t>at the </a:t>
            </a:r>
            <a:r>
              <a:rPr lang="en-US" sz="1800" dirty="0"/>
              <a:t>point of publication and is in </a:t>
            </a:r>
            <a:r>
              <a:rPr lang="en-US" sz="1800" dirty="0" smtClean="0"/>
              <a:t>compliance with </a:t>
            </a:r>
            <a:r>
              <a:rPr lang="en-US" sz="1800" dirty="0"/>
              <a:t>the risk mitigation plan approved by </a:t>
            </a:r>
            <a:r>
              <a:rPr lang="en-US" sz="1800" dirty="0" smtClean="0"/>
              <a:t>the appropriate </a:t>
            </a:r>
            <a:r>
              <a:rPr lang="en-US" sz="1800" dirty="0"/>
              <a:t>Federal funding agency</a:t>
            </a:r>
          </a:p>
        </p:txBody>
      </p:sp>
    </p:spTree>
    <p:extLst>
      <p:ext uri="{BB962C8B-B14F-4D97-AF65-F5344CB8AC3E}">
        <p14:creationId xmlns:p14="http://schemas.microsoft.com/office/powerpoint/2010/main" val="3093707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91293012"/>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5205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This training will provide the following information:</a:t>
            </a:r>
            <a:endParaRPr lang="en-US" dirty="0"/>
          </a:p>
        </p:txBody>
      </p:sp>
      <p:sp>
        <p:nvSpPr>
          <p:cNvPr id="4" name="Content Placeholder 3"/>
          <p:cNvSpPr>
            <a:spLocks noGrp="1"/>
          </p:cNvSpPr>
          <p:nvPr>
            <p:ph sz="half" idx="1"/>
          </p:nvPr>
        </p:nvSpPr>
        <p:spPr/>
        <p:txBody>
          <a:bodyPr/>
          <a:lstStyle/>
          <a:p>
            <a:r>
              <a:rPr lang="en-US" dirty="0" smtClean="0"/>
              <a:t>An understanding of the issues associated with Dual Use Research in the life sciences</a:t>
            </a:r>
          </a:p>
          <a:p>
            <a:r>
              <a:rPr lang="en-US" dirty="0" smtClean="0"/>
              <a:t>A framework for the requirements of both entities and individuals under Federal policies</a:t>
            </a:r>
            <a:endParaRPr lang="en-US" dirty="0"/>
          </a:p>
        </p:txBody>
      </p:sp>
      <p:sp>
        <p:nvSpPr>
          <p:cNvPr id="5" name="Content Placeholder 4"/>
          <p:cNvSpPr>
            <a:spLocks noGrp="1"/>
          </p:cNvSpPr>
          <p:nvPr>
            <p:ph sz="half" idx="2"/>
          </p:nvPr>
        </p:nvSpPr>
        <p:spPr/>
        <p:txBody>
          <a:bodyPr/>
          <a:lstStyle/>
          <a:p>
            <a:r>
              <a:rPr lang="en-US" dirty="0" smtClean="0"/>
              <a:t>A list of key responsibilities for Stanford University and its researchers</a:t>
            </a:r>
          </a:p>
          <a:p>
            <a:r>
              <a:rPr lang="en-US" dirty="0" smtClean="0"/>
              <a:t>A process to ensure compliance regarding Dual Use Research of Concern</a:t>
            </a:r>
            <a:endParaRPr lang="en-US" dirty="0"/>
          </a:p>
        </p:txBody>
      </p:sp>
    </p:spTree>
    <p:extLst>
      <p:ext uri="{BB962C8B-B14F-4D97-AF65-F5344CB8AC3E}">
        <p14:creationId xmlns:p14="http://schemas.microsoft.com/office/powerpoint/2010/main" val="346408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anose="02040503050406030204" pitchFamily="18" charset="0"/>
              </a:rPr>
              <a:t>Dual Use Research (DUR) </a:t>
            </a:r>
            <a:r>
              <a:rPr lang="en-US" dirty="0">
                <a:latin typeface="Cambria" panose="02040503050406030204" pitchFamily="18" charset="0"/>
              </a:rPr>
              <a:t>vs </a:t>
            </a:r>
            <a:r>
              <a:rPr lang="en-US" dirty="0" smtClean="0">
                <a:latin typeface="Cambria" panose="02040503050406030204" pitchFamily="18" charset="0"/>
              </a:rPr>
              <a:t/>
            </a:r>
            <a:br>
              <a:rPr lang="en-US" dirty="0" smtClean="0">
                <a:latin typeface="Cambria" panose="02040503050406030204" pitchFamily="18" charset="0"/>
              </a:rPr>
            </a:br>
            <a:r>
              <a:rPr lang="en-US" dirty="0">
                <a:latin typeface="Cambria" panose="02040503050406030204" pitchFamily="18" charset="0"/>
              </a:rPr>
              <a:t>Dual Use </a:t>
            </a:r>
            <a:r>
              <a:rPr lang="en-US" dirty="0" smtClean="0">
                <a:latin typeface="Cambria" panose="02040503050406030204" pitchFamily="18" charset="0"/>
              </a:rPr>
              <a:t>Research of Concern (DURC)</a:t>
            </a:r>
            <a:r>
              <a:rPr lang="en-US" dirty="0">
                <a:latin typeface="Cambria" panose="02040503050406030204" pitchFamily="18" charset="0"/>
              </a:rPr>
              <a:t/>
            </a:r>
            <a:br>
              <a:rPr lang="en-US" dirty="0">
                <a:latin typeface="Cambria" panose="02040503050406030204" pitchFamily="18" charset="0"/>
              </a:rPr>
            </a:br>
            <a:endParaRPr lang="en-US" dirty="0"/>
          </a:p>
        </p:txBody>
      </p:sp>
      <p:sp>
        <p:nvSpPr>
          <p:cNvPr id="3" name="Text Placeholder 2"/>
          <p:cNvSpPr>
            <a:spLocks noGrp="1"/>
          </p:cNvSpPr>
          <p:nvPr>
            <p:ph type="body" idx="1"/>
          </p:nvPr>
        </p:nvSpPr>
        <p:spPr>
          <a:xfrm>
            <a:off x="1295400" y="2476499"/>
            <a:ext cx="4718304" cy="576262"/>
          </a:xfrm>
        </p:spPr>
        <p:txBody>
          <a:bodyPr/>
          <a:lstStyle/>
          <a:p>
            <a:r>
              <a:rPr lang="en-US" dirty="0" smtClean="0"/>
              <a:t>DUR</a:t>
            </a:r>
            <a:endParaRPr lang="en-US" dirty="0"/>
          </a:p>
        </p:txBody>
      </p:sp>
      <p:sp>
        <p:nvSpPr>
          <p:cNvPr id="4" name="Content Placeholder 3"/>
          <p:cNvSpPr>
            <a:spLocks noGrp="1"/>
          </p:cNvSpPr>
          <p:nvPr>
            <p:ph sz="half" idx="2"/>
          </p:nvPr>
        </p:nvSpPr>
        <p:spPr>
          <a:xfrm>
            <a:off x="1295400" y="2944606"/>
            <a:ext cx="4718304" cy="2632605"/>
          </a:xfrm>
        </p:spPr>
        <p:txBody>
          <a:bodyPr>
            <a:normAutofit/>
          </a:bodyPr>
          <a:lstStyle/>
          <a:p>
            <a:pPr marL="0" indent="0">
              <a:buNone/>
            </a:pPr>
            <a:r>
              <a:rPr lang="en-US" sz="1800" b="1" dirty="0">
                <a:latin typeface="Calibri" panose="020F0502020204030204" pitchFamily="34" charset="0"/>
              </a:rPr>
              <a:t>Research conducted for legitimate </a:t>
            </a:r>
            <a:r>
              <a:rPr lang="en-US" sz="1800" b="1" dirty="0" smtClean="0">
                <a:latin typeface="Calibri" panose="020F0502020204030204" pitchFamily="34" charset="0"/>
              </a:rPr>
              <a:t>purposes</a:t>
            </a:r>
            <a:r>
              <a:rPr lang="en-US" sz="1800" dirty="0" smtClean="0">
                <a:latin typeface="Calibri" panose="020F0502020204030204" pitchFamily="34" charset="0"/>
              </a:rPr>
              <a:t> </a:t>
            </a:r>
            <a:r>
              <a:rPr lang="en-US" sz="1800" b="1" dirty="0">
                <a:latin typeface="Calibri" panose="020F0502020204030204" pitchFamily="34" charset="0"/>
              </a:rPr>
              <a:t>t</a:t>
            </a:r>
            <a:r>
              <a:rPr lang="en-US" sz="1800" b="1" dirty="0" smtClean="0">
                <a:latin typeface="Calibri" panose="020F0502020204030204" pitchFamily="34" charset="0"/>
              </a:rPr>
              <a:t>hat </a:t>
            </a:r>
            <a:r>
              <a:rPr lang="en-US" sz="1800" b="1" dirty="0">
                <a:latin typeface="Calibri" panose="020F0502020204030204" pitchFamily="34" charset="0"/>
              </a:rPr>
              <a:t>generates information, technologies, and/or </a:t>
            </a:r>
            <a:r>
              <a:rPr lang="en-US" sz="1800" b="1" dirty="0" smtClean="0">
                <a:latin typeface="Calibri" panose="020F0502020204030204" pitchFamily="34" charset="0"/>
              </a:rPr>
              <a:t>products that </a:t>
            </a:r>
            <a:r>
              <a:rPr lang="en-US" sz="1800" b="1" dirty="0">
                <a:latin typeface="Calibri" panose="020F0502020204030204" pitchFamily="34" charset="0"/>
              </a:rPr>
              <a:t>can be utilized for both benevolent and </a:t>
            </a:r>
            <a:r>
              <a:rPr lang="en-US" sz="1800" b="1" dirty="0" smtClean="0">
                <a:latin typeface="Calibri" panose="020F0502020204030204" pitchFamily="34" charset="0"/>
              </a:rPr>
              <a:t>harmful purposes</a:t>
            </a:r>
            <a:endParaRPr lang="en-US" sz="1800" dirty="0">
              <a:latin typeface="Calibri" panose="020F0502020204030204" pitchFamily="34" charset="0"/>
            </a:endParaRPr>
          </a:p>
          <a:p>
            <a:endParaRPr lang="en-US" dirty="0"/>
          </a:p>
        </p:txBody>
      </p:sp>
      <p:sp>
        <p:nvSpPr>
          <p:cNvPr id="5" name="Text Placeholder 4"/>
          <p:cNvSpPr>
            <a:spLocks noGrp="1"/>
          </p:cNvSpPr>
          <p:nvPr>
            <p:ph type="body" sz="quarter" idx="3"/>
          </p:nvPr>
        </p:nvSpPr>
        <p:spPr>
          <a:xfrm>
            <a:off x="6178294" y="2478637"/>
            <a:ext cx="4718304" cy="576262"/>
          </a:xfrm>
        </p:spPr>
        <p:txBody>
          <a:bodyPr/>
          <a:lstStyle/>
          <a:p>
            <a:r>
              <a:rPr lang="en-US" dirty="0" smtClean="0"/>
              <a:t>DURC</a:t>
            </a:r>
            <a:endParaRPr lang="en-US" dirty="0"/>
          </a:p>
        </p:txBody>
      </p:sp>
      <p:sp>
        <p:nvSpPr>
          <p:cNvPr id="6" name="Content Placeholder 5"/>
          <p:cNvSpPr>
            <a:spLocks noGrp="1"/>
          </p:cNvSpPr>
          <p:nvPr>
            <p:ph sz="quarter" idx="4"/>
          </p:nvPr>
        </p:nvSpPr>
        <p:spPr>
          <a:xfrm>
            <a:off x="6136659" y="2944605"/>
            <a:ext cx="4718304" cy="2632605"/>
          </a:xfrm>
        </p:spPr>
        <p:txBody>
          <a:bodyPr>
            <a:normAutofit/>
          </a:bodyPr>
          <a:lstStyle/>
          <a:p>
            <a:pPr marL="0" indent="0">
              <a:buNone/>
            </a:pPr>
            <a:r>
              <a:rPr lang="en-US" sz="1800" b="1" dirty="0" smtClean="0">
                <a:latin typeface="Calibri" panose="020F0502020204030204" pitchFamily="34" charset="0"/>
              </a:rPr>
              <a:t>A </a:t>
            </a:r>
            <a:r>
              <a:rPr lang="en-US" sz="1800" b="1" dirty="0">
                <a:latin typeface="Calibri" panose="020F0502020204030204" pitchFamily="34" charset="0"/>
              </a:rPr>
              <a:t>subset of </a:t>
            </a:r>
            <a:r>
              <a:rPr lang="en-US" sz="1800" b="1" dirty="0" smtClean="0">
                <a:latin typeface="Calibri" panose="020F0502020204030204" pitchFamily="34" charset="0"/>
              </a:rPr>
              <a:t>research, as  defined by the Federal government, </a:t>
            </a:r>
            <a:r>
              <a:rPr lang="en-US" sz="1800" b="1" dirty="0">
                <a:latin typeface="Calibri" panose="020F0502020204030204" pitchFamily="34" charset="0"/>
              </a:rPr>
              <a:t>that has the greatest potential </a:t>
            </a:r>
            <a:r>
              <a:rPr lang="en-US" sz="1800" b="1" dirty="0" smtClean="0">
                <a:latin typeface="Calibri" panose="020F0502020204030204" pitchFamily="34" charset="0"/>
              </a:rPr>
              <a:t>for generating </a:t>
            </a:r>
            <a:r>
              <a:rPr lang="en-US" sz="1800" b="1" dirty="0">
                <a:latin typeface="Calibri" panose="020F0502020204030204" pitchFamily="34" charset="0"/>
              </a:rPr>
              <a:t>information that could be readily misused </a:t>
            </a:r>
            <a:r>
              <a:rPr lang="en-US" sz="1800" b="1" dirty="0" smtClean="0">
                <a:latin typeface="Calibri" panose="020F0502020204030204" pitchFamily="34" charset="0"/>
              </a:rPr>
              <a:t>to threaten </a:t>
            </a:r>
            <a:r>
              <a:rPr lang="en-US" sz="1800" b="1" dirty="0">
                <a:latin typeface="Calibri" panose="020F0502020204030204" pitchFamily="34" charset="0"/>
              </a:rPr>
              <a:t>public health and national security has </a:t>
            </a:r>
            <a:r>
              <a:rPr lang="en-US" sz="1800" b="1" dirty="0" smtClean="0">
                <a:latin typeface="Calibri" panose="020F0502020204030204" pitchFamily="34" charset="0"/>
              </a:rPr>
              <a:t>been termed </a:t>
            </a:r>
            <a:r>
              <a:rPr lang="en-US" sz="1800" b="1" dirty="0">
                <a:latin typeface="Calibri" panose="020F0502020204030204" pitchFamily="34" charset="0"/>
              </a:rPr>
              <a:t>“</a:t>
            </a:r>
            <a:r>
              <a:rPr lang="en-US" sz="1800" b="1" i="1" dirty="0">
                <a:latin typeface="Calibri" panose="020F0502020204030204" pitchFamily="34" charset="0"/>
              </a:rPr>
              <a:t>dual use research of concern</a:t>
            </a:r>
            <a:r>
              <a:rPr lang="en-US" sz="1800" b="1" dirty="0">
                <a:latin typeface="Calibri" panose="020F0502020204030204" pitchFamily="34" charset="0"/>
              </a:rPr>
              <a:t>” or DURC</a:t>
            </a:r>
            <a:endParaRPr lang="en-US" sz="1800" dirty="0">
              <a:latin typeface="Calibri" panose="020F0502020204030204" pitchFamily="34" charset="0"/>
            </a:endParaRPr>
          </a:p>
          <a:p>
            <a:endParaRPr lang="en-US" dirty="0"/>
          </a:p>
        </p:txBody>
      </p:sp>
      <p:sp>
        <p:nvSpPr>
          <p:cNvPr id="7" name="TextBox 6"/>
          <p:cNvSpPr txBox="1"/>
          <p:nvPr/>
        </p:nvSpPr>
        <p:spPr>
          <a:xfrm>
            <a:off x="1172445" y="4946701"/>
            <a:ext cx="10011697" cy="1477328"/>
          </a:xfrm>
          <a:prstGeom prst="rect">
            <a:avLst/>
          </a:prstGeom>
          <a:noFill/>
        </p:spPr>
        <p:txBody>
          <a:bodyPr wrap="square" rtlCol="0">
            <a:spAutoFit/>
          </a:bodyPr>
          <a:lstStyle/>
          <a:p>
            <a:r>
              <a:rPr lang="en-US" dirty="0"/>
              <a:t>The United States Government (USG) is presently limiting the scope of DURC policies to a subset of 15 biological agents and toxins that are considered Select Agents and are regulated by the US Department of Health and Human Services and the U.S. Department of Agriculture. Additionally there are 7 categories of experiments that come under DURC. </a:t>
            </a:r>
          </a:p>
          <a:p>
            <a:endParaRPr lang="en-US" dirty="0"/>
          </a:p>
        </p:txBody>
      </p:sp>
    </p:spTree>
    <p:extLst>
      <p:ext uri="{BB962C8B-B14F-4D97-AF65-F5344CB8AC3E}">
        <p14:creationId xmlns:p14="http://schemas.microsoft.com/office/powerpoint/2010/main" val="261793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294" y="982132"/>
            <a:ext cx="5400366" cy="1303867"/>
          </a:xfrm>
        </p:spPr>
        <p:txBody>
          <a:bodyPr>
            <a:noAutofit/>
          </a:bodyPr>
          <a:lstStyle/>
          <a:p>
            <a:pPr algn="l"/>
            <a:r>
              <a:rPr lang="en-US" sz="2800" b="1" dirty="0" smtClean="0"/>
              <a:t>Biological Agents</a:t>
            </a:r>
            <a:r>
              <a:rPr lang="en-US" sz="2800" b="1" baseline="30000" dirty="0" smtClean="0"/>
              <a:t>*</a:t>
            </a:r>
            <a:r>
              <a:rPr lang="en-US" sz="2800" b="1" dirty="0" smtClean="0"/>
              <a:t>/toxins</a:t>
            </a:r>
            <a:r>
              <a:rPr lang="en-US" sz="2800" b="1" baseline="30000" dirty="0" smtClean="0"/>
              <a:t>*</a:t>
            </a:r>
            <a:r>
              <a:rPr lang="en-US" sz="2800" b="1" dirty="0" smtClean="0"/>
              <a:t> </a:t>
            </a:r>
            <a:r>
              <a:rPr lang="en-US" sz="2800" dirty="0" smtClean="0"/>
              <a:t>and Experimental Effects that are covered by DURC</a:t>
            </a:r>
            <a:endParaRPr lang="en-US" sz="2800" dirty="0"/>
          </a:p>
        </p:txBody>
      </p:sp>
      <p:sp>
        <p:nvSpPr>
          <p:cNvPr id="3" name="Content Placeholder 2"/>
          <p:cNvSpPr>
            <a:spLocks noGrp="1"/>
          </p:cNvSpPr>
          <p:nvPr>
            <p:ph sz="half" idx="1"/>
          </p:nvPr>
        </p:nvSpPr>
        <p:spPr>
          <a:xfrm>
            <a:off x="1295402" y="2285999"/>
            <a:ext cx="4718304" cy="3310128"/>
          </a:xfrm>
        </p:spPr>
        <p:txBody>
          <a:bodyPr>
            <a:normAutofit fontScale="70000" lnSpcReduction="20000"/>
          </a:bodyPr>
          <a:lstStyle/>
          <a:p>
            <a:pPr marL="0" indent="0">
              <a:buNone/>
            </a:pPr>
            <a:endParaRPr lang="en-US" dirty="0"/>
          </a:p>
          <a:p>
            <a:pPr marL="457200" indent="-457200">
              <a:buFont typeface="+mj-lt"/>
              <a:buAutoNum type="arabicPeriod"/>
            </a:pPr>
            <a:r>
              <a:rPr lang="en-US" dirty="0"/>
              <a:t>Avian influenza virus (highly pathogenic) </a:t>
            </a:r>
          </a:p>
          <a:p>
            <a:pPr marL="457200" indent="-457200">
              <a:buFont typeface="+mj-lt"/>
              <a:buAutoNum type="arabicPeriod"/>
            </a:pPr>
            <a:r>
              <a:rPr lang="en-US" i="1" dirty="0"/>
              <a:t>Bacillus </a:t>
            </a:r>
            <a:r>
              <a:rPr lang="en-US" i="1" dirty="0" err="1"/>
              <a:t>anthracis</a:t>
            </a:r>
            <a:r>
              <a:rPr lang="en-US" i="1" dirty="0"/>
              <a:t> </a:t>
            </a:r>
            <a:endParaRPr lang="en-US" dirty="0"/>
          </a:p>
          <a:p>
            <a:pPr marL="457200" indent="-457200">
              <a:buFont typeface="+mj-lt"/>
              <a:buAutoNum type="arabicPeriod"/>
            </a:pPr>
            <a:r>
              <a:rPr lang="en-US" dirty="0"/>
              <a:t>Botulinum neurotoxin </a:t>
            </a:r>
          </a:p>
          <a:p>
            <a:pPr marL="457200" indent="-457200">
              <a:buFont typeface="+mj-lt"/>
              <a:buAutoNum type="arabicPeriod"/>
            </a:pPr>
            <a:r>
              <a:rPr lang="en-US" i="1" dirty="0" err="1"/>
              <a:t>Burkholderia</a:t>
            </a:r>
            <a:r>
              <a:rPr lang="en-US" i="1" dirty="0"/>
              <a:t> mallei </a:t>
            </a:r>
            <a:endParaRPr lang="en-US" dirty="0"/>
          </a:p>
          <a:p>
            <a:pPr marL="457200" indent="-457200">
              <a:buFont typeface="+mj-lt"/>
              <a:buAutoNum type="arabicPeriod"/>
            </a:pPr>
            <a:r>
              <a:rPr lang="en-US" i="1" dirty="0" err="1"/>
              <a:t>Burkholderia</a:t>
            </a:r>
            <a:r>
              <a:rPr lang="en-US" i="1" dirty="0"/>
              <a:t> </a:t>
            </a:r>
            <a:r>
              <a:rPr lang="en-US" i="1" dirty="0" err="1"/>
              <a:t>pseudomallei</a:t>
            </a:r>
            <a:r>
              <a:rPr lang="en-US" i="1" dirty="0"/>
              <a:t> </a:t>
            </a:r>
            <a:endParaRPr lang="en-US" dirty="0"/>
          </a:p>
          <a:p>
            <a:pPr marL="457200" indent="-457200">
              <a:buFont typeface="+mj-lt"/>
              <a:buAutoNum type="arabicPeriod"/>
            </a:pPr>
            <a:r>
              <a:rPr lang="en-US" dirty="0"/>
              <a:t>Ebola virus </a:t>
            </a:r>
          </a:p>
          <a:p>
            <a:pPr marL="457200" indent="-457200">
              <a:buFont typeface="+mj-lt"/>
              <a:buAutoNum type="arabicPeriod"/>
            </a:pPr>
            <a:r>
              <a:rPr lang="en-US" dirty="0"/>
              <a:t>Foot-and-mouth disease virus </a:t>
            </a:r>
          </a:p>
          <a:p>
            <a:pPr marL="457200" indent="-457200">
              <a:buFont typeface="+mj-lt"/>
              <a:buAutoNum type="arabicPeriod"/>
            </a:pPr>
            <a:r>
              <a:rPr lang="en-US" i="1" dirty="0" err="1"/>
              <a:t>Francisella</a:t>
            </a:r>
            <a:r>
              <a:rPr lang="en-US" i="1" dirty="0"/>
              <a:t> </a:t>
            </a:r>
            <a:r>
              <a:rPr lang="en-US" i="1" dirty="0" err="1"/>
              <a:t>tularensis</a:t>
            </a:r>
            <a:r>
              <a:rPr lang="en-US" i="1" dirty="0"/>
              <a:t> </a:t>
            </a:r>
            <a:endParaRPr lang="en-US" dirty="0"/>
          </a:p>
          <a:p>
            <a:endParaRPr lang="en-US" dirty="0"/>
          </a:p>
          <a:p>
            <a:endParaRPr lang="en-US" dirty="0"/>
          </a:p>
          <a:p>
            <a:endParaRPr lang="en-US" dirty="0"/>
          </a:p>
          <a:p>
            <a:pPr marL="457200" indent="-457200">
              <a:buFont typeface="+mj-lt"/>
              <a:buAutoNum type="arabicPeriod"/>
            </a:pPr>
            <a:endParaRPr lang="en-US" dirty="0"/>
          </a:p>
          <a:p>
            <a:endParaRPr lang="en-US" dirty="0"/>
          </a:p>
          <a:p>
            <a:endParaRPr lang="en-US" dirty="0"/>
          </a:p>
          <a:p>
            <a:endParaRPr lang="en-US" dirty="0"/>
          </a:p>
          <a:p>
            <a:endParaRPr lang="en-US" dirty="0"/>
          </a:p>
          <a:p>
            <a:endParaRPr lang="en-US" dirty="0"/>
          </a:p>
          <a:p>
            <a:pPr marL="457200" indent="-457200">
              <a:buFont typeface="+mj-lt"/>
              <a:buAutoNum type="arabicPeriod"/>
            </a:pPr>
            <a:endParaRPr lang="en-US" dirty="0"/>
          </a:p>
          <a:p>
            <a:pPr marL="0" indent="0">
              <a:buNone/>
            </a:pPr>
            <a:endParaRPr lang="en-US" dirty="0"/>
          </a:p>
          <a:p>
            <a:pPr marL="457200" indent="-457200">
              <a:buFont typeface="+mj-lt"/>
              <a:buAutoNum type="arabicPeriod"/>
            </a:pPr>
            <a:endParaRPr lang="en-US" dirty="0"/>
          </a:p>
          <a:p>
            <a:endParaRPr lang="en-US" dirty="0"/>
          </a:p>
          <a:p>
            <a:endParaRPr lang="en-US" dirty="0"/>
          </a:p>
        </p:txBody>
      </p:sp>
      <p:sp>
        <p:nvSpPr>
          <p:cNvPr id="4" name="Content Placeholder 3"/>
          <p:cNvSpPr>
            <a:spLocks noGrp="1"/>
          </p:cNvSpPr>
          <p:nvPr>
            <p:ph sz="half" idx="2"/>
          </p:nvPr>
        </p:nvSpPr>
        <p:spPr>
          <a:xfrm>
            <a:off x="6178294" y="2657139"/>
            <a:ext cx="4718304" cy="3310128"/>
          </a:xfrm>
        </p:spPr>
        <p:txBody>
          <a:bodyPr>
            <a:normAutofit fontScale="70000" lnSpcReduction="20000"/>
          </a:bodyPr>
          <a:lstStyle/>
          <a:p>
            <a:pPr marL="457200" indent="-457200">
              <a:buFont typeface="+mj-lt"/>
              <a:buAutoNum type="arabicPeriod" startAt="9"/>
            </a:pPr>
            <a:r>
              <a:rPr lang="en-US" dirty="0"/>
              <a:t>Marburg virus </a:t>
            </a:r>
          </a:p>
          <a:p>
            <a:pPr marL="457200" indent="-457200">
              <a:buFont typeface="+mj-lt"/>
              <a:buAutoNum type="arabicPeriod" startAt="9"/>
            </a:pPr>
            <a:r>
              <a:rPr lang="en-US" dirty="0"/>
              <a:t>Reconstructed 1918 Influenza virus </a:t>
            </a:r>
          </a:p>
          <a:p>
            <a:pPr marL="457200" indent="-457200">
              <a:buFont typeface="+mj-lt"/>
              <a:buAutoNum type="arabicPeriod" startAt="9"/>
            </a:pPr>
            <a:r>
              <a:rPr lang="en-US" dirty="0"/>
              <a:t>Rinderpest virus </a:t>
            </a:r>
          </a:p>
          <a:p>
            <a:pPr marL="457200" indent="-457200">
              <a:buFont typeface="+mj-lt"/>
              <a:buAutoNum type="arabicPeriod" startAt="9"/>
            </a:pPr>
            <a:r>
              <a:rPr lang="en-US" dirty="0"/>
              <a:t>Toxin-producing strains of </a:t>
            </a:r>
            <a:r>
              <a:rPr lang="en-US" i="1" dirty="0"/>
              <a:t>Clostridium botulinum </a:t>
            </a:r>
            <a:endParaRPr lang="en-US" dirty="0"/>
          </a:p>
          <a:p>
            <a:pPr marL="457200" indent="-457200">
              <a:buFont typeface="+mj-lt"/>
              <a:buAutoNum type="arabicPeriod" startAt="9"/>
            </a:pPr>
            <a:r>
              <a:rPr lang="en-US" dirty="0" err="1"/>
              <a:t>Variola</a:t>
            </a:r>
            <a:r>
              <a:rPr lang="en-US" dirty="0"/>
              <a:t> major virus </a:t>
            </a:r>
          </a:p>
          <a:p>
            <a:pPr marL="457200" indent="-457200">
              <a:buFont typeface="+mj-lt"/>
              <a:buAutoNum type="arabicPeriod" startAt="9"/>
            </a:pPr>
            <a:r>
              <a:rPr lang="en-US" dirty="0" err="1"/>
              <a:t>Variola</a:t>
            </a:r>
            <a:r>
              <a:rPr lang="en-US" dirty="0"/>
              <a:t> minor virus </a:t>
            </a:r>
          </a:p>
          <a:p>
            <a:pPr marL="457200" indent="-457200">
              <a:buFont typeface="+mj-lt"/>
              <a:buAutoNum type="arabicPeriod" startAt="9"/>
            </a:pPr>
            <a:r>
              <a:rPr lang="en-US" i="1" dirty="0"/>
              <a:t>Yersinia </a:t>
            </a:r>
            <a:r>
              <a:rPr lang="en-US" i="1" dirty="0" err="1"/>
              <a:t>pestis</a:t>
            </a:r>
            <a:r>
              <a:rPr lang="en-US" i="1" dirty="0"/>
              <a:t> </a:t>
            </a:r>
            <a:endParaRPr lang="en-US" dirty="0"/>
          </a:p>
          <a:p>
            <a:pPr marL="457200" indent="-457200">
              <a:buFont typeface="+mj-lt"/>
              <a:buAutoNum type="arabicPeriod" startAt="9"/>
            </a:pPr>
            <a:endParaRPr lang="en-US" dirty="0"/>
          </a:p>
          <a:p>
            <a:pPr marL="457200" indent="-457200">
              <a:buFont typeface="+mj-lt"/>
              <a:buAutoNum type="arabicPeriod" startAt="9"/>
            </a:pPr>
            <a:endParaRPr lang="en-US" dirty="0"/>
          </a:p>
          <a:p>
            <a:pPr marL="457200" indent="-457200">
              <a:buFont typeface="+mj-lt"/>
              <a:buAutoNum type="arabicPeriod" startAt="9"/>
            </a:pPr>
            <a:endParaRPr lang="en-US" dirty="0"/>
          </a:p>
          <a:p>
            <a:endParaRPr lang="en-US" dirty="0"/>
          </a:p>
        </p:txBody>
      </p:sp>
      <p:sp>
        <p:nvSpPr>
          <p:cNvPr id="5" name="TextBox 4"/>
          <p:cNvSpPr txBox="1"/>
          <p:nvPr/>
        </p:nvSpPr>
        <p:spPr>
          <a:xfrm>
            <a:off x="966213" y="5596127"/>
            <a:ext cx="10424161" cy="861774"/>
          </a:xfrm>
          <a:prstGeom prst="rect">
            <a:avLst/>
          </a:prstGeom>
          <a:noFill/>
        </p:spPr>
        <p:txBody>
          <a:bodyPr wrap="square" rtlCol="0">
            <a:spAutoFit/>
          </a:bodyPr>
          <a:lstStyle/>
          <a:p>
            <a:r>
              <a:rPr lang="en-US" sz="1600" dirty="0" smtClean="0"/>
              <a:t>* Only attenuated </a:t>
            </a:r>
            <a:r>
              <a:rPr lang="en-US" sz="1600" dirty="0"/>
              <a:t>strains of the agents that are </a:t>
            </a:r>
            <a:r>
              <a:rPr lang="en-US" sz="1600" dirty="0">
                <a:solidFill>
                  <a:srgbClr val="FF0000"/>
                </a:solidFill>
              </a:rPr>
              <a:t>excluded from </a:t>
            </a:r>
            <a:r>
              <a:rPr lang="en-US" sz="1600" dirty="0" smtClean="0">
                <a:solidFill>
                  <a:srgbClr val="FF0000"/>
                </a:solidFill>
              </a:rPr>
              <a:t>the Select </a:t>
            </a:r>
            <a:r>
              <a:rPr lang="en-US" sz="1600" dirty="0">
                <a:solidFill>
                  <a:srgbClr val="FF0000"/>
                </a:solidFill>
              </a:rPr>
              <a:t>Agent list </a:t>
            </a:r>
            <a:r>
              <a:rPr lang="en-US" sz="1600" dirty="0"/>
              <a:t>and inactive forms of botulinum </a:t>
            </a:r>
            <a:r>
              <a:rPr lang="en-US" sz="1600" dirty="0" smtClean="0"/>
              <a:t>neurotoxin are exempt from these regulations. For additional information contact Stanford Biosafety (</a:t>
            </a:r>
            <a:r>
              <a:rPr lang="en-US" sz="1600" dirty="0" smtClean="0">
                <a:hlinkClick r:id="rId2"/>
              </a:rPr>
              <a:t>esegal@Stanford.edu</a:t>
            </a:r>
            <a:r>
              <a:rPr lang="en-US" sz="1600" dirty="0" smtClean="0"/>
              <a:t>, 650.725.1473)</a:t>
            </a:r>
            <a:endParaRPr lang="en-US" sz="1600" dirty="0"/>
          </a:p>
          <a:p>
            <a:endParaRPr lang="en-US" dirty="0"/>
          </a:p>
        </p:txBody>
      </p:sp>
      <p:sp>
        <p:nvSpPr>
          <p:cNvPr id="10" name="TextBox 9"/>
          <p:cNvSpPr txBox="1"/>
          <p:nvPr/>
        </p:nvSpPr>
        <p:spPr>
          <a:xfrm>
            <a:off x="4778477" y="3510116"/>
            <a:ext cx="184731" cy="369332"/>
          </a:xfrm>
          <a:prstGeom prst="rect">
            <a:avLst/>
          </a:prstGeom>
          <a:noFill/>
        </p:spPr>
        <p:txBody>
          <a:bodyPr wrap="none" rtlCol="0">
            <a:spAutoFit/>
          </a:bodyPr>
          <a:lstStyle/>
          <a:p>
            <a:endParaRPr lang="en-US" dirty="0"/>
          </a:p>
        </p:txBody>
      </p:sp>
      <p:graphicFrame>
        <p:nvGraphicFramePr>
          <p:cNvPr id="11" name="Diagram 10"/>
          <p:cNvGraphicFramePr/>
          <p:nvPr>
            <p:extLst>
              <p:ext uri="{D42A27DB-BD31-4B8C-83A1-F6EECF244321}">
                <p14:modId xmlns:p14="http://schemas.microsoft.com/office/powerpoint/2010/main" val="3549409170"/>
              </p:ext>
            </p:extLst>
          </p:nvPr>
        </p:nvGraphicFramePr>
        <p:xfrm>
          <a:off x="668594" y="678427"/>
          <a:ext cx="5509699" cy="1809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5705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935" y="904568"/>
            <a:ext cx="4377811" cy="1076631"/>
          </a:xfrm>
        </p:spPr>
        <p:txBody>
          <a:bodyPr>
            <a:noAutofit/>
          </a:bodyPr>
          <a:lstStyle/>
          <a:p>
            <a:r>
              <a:rPr lang="en-US" sz="2800" dirty="0"/>
              <a:t>Biological Agents/toxins and </a:t>
            </a:r>
            <a:r>
              <a:rPr lang="en-US" sz="2800" b="1" dirty="0" smtClean="0"/>
              <a:t>Experimental Effects </a:t>
            </a:r>
            <a:r>
              <a:rPr lang="en-US" sz="2800" dirty="0"/>
              <a:t>that are covered by DURC</a:t>
            </a:r>
          </a:p>
        </p:txBody>
      </p:sp>
      <p:sp>
        <p:nvSpPr>
          <p:cNvPr id="3" name="Content Placeholder 2"/>
          <p:cNvSpPr>
            <a:spLocks noGrp="1"/>
          </p:cNvSpPr>
          <p:nvPr>
            <p:ph idx="1"/>
          </p:nvPr>
        </p:nvSpPr>
        <p:spPr>
          <a:xfrm>
            <a:off x="1295402" y="2285999"/>
            <a:ext cx="9601196" cy="3318936"/>
          </a:xfrm>
        </p:spPr>
        <p:txBody>
          <a:bodyPr>
            <a:normAutofit fontScale="62500" lnSpcReduction="20000"/>
          </a:bodyPr>
          <a:lstStyle/>
          <a:p>
            <a:endParaRPr lang="en-US" dirty="0"/>
          </a:p>
          <a:p>
            <a:pPr marL="0" indent="0">
              <a:buNone/>
            </a:pPr>
            <a:r>
              <a:rPr lang="en-US" sz="2600" b="1" dirty="0"/>
              <a:t>Categories of experiments: </a:t>
            </a:r>
            <a:endParaRPr lang="en-US" sz="2600" b="1" dirty="0" smtClean="0"/>
          </a:p>
          <a:p>
            <a:pPr marL="457200" indent="-457200">
              <a:buFont typeface="+mj-lt"/>
              <a:buAutoNum type="arabicPeriod"/>
            </a:pPr>
            <a:r>
              <a:rPr lang="en-US" sz="2600" dirty="0" smtClean="0"/>
              <a:t>Enhances </a:t>
            </a:r>
            <a:r>
              <a:rPr lang="en-US" sz="2600" dirty="0"/>
              <a:t>the harmful consequences of the agent or toxin; </a:t>
            </a:r>
          </a:p>
          <a:p>
            <a:pPr marL="457200" indent="-457200">
              <a:buFont typeface="+mj-lt"/>
              <a:buAutoNum type="arabicPeriod"/>
            </a:pPr>
            <a:r>
              <a:rPr lang="en-US" sz="2600" dirty="0" smtClean="0"/>
              <a:t>Disrupts </a:t>
            </a:r>
            <a:r>
              <a:rPr lang="en-US" sz="2600" dirty="0"/>
              <a:t>immunity or the effectiveness of an immunization against the agent or toxin without clinical or agricultural justification; </a:t>
            </a:r>
          </a:p>
          <a:p>
            <a:pPr marL="457200" indent="-457200">
              <a:buFont typeface="+mj-lt"/>
              <a:buAutoNum type="arabicPeriod"/>
            </a:pPr>
            <a:r>
              <a:rPr lang="en-US" sz="2600" dirty="0" smtClean="0"/>
              <a:t>Confers </a:t>
            </a:r>
            <a:r>
              <a:rPr lang="en-US" sz="2600" dirty="0"/>
              <a:t>to the agent or toxin resistance to clinically or agriculturally useful prophylactic or therapeutic interventions against that agent or toxin or facilitates their ability to evade detection methodologies; </a:t>
            </a:r>
          </a:p>
          <a:p>
            <a:pPr marL="457200" indent="-457200">
              <a:buFont typeface="+mj-lt"/>
              <a:buAutoNum type="arabicPeriod"/>
            </a:pPr>
            <a:r>
              <a:rPr lang="en-US" sz="2600" dirty="0" smtClean="0"/>
              <a:t>Increases </a:t>
            </a:r>
            <a:r>
              <a:rPr lang="en-US" sz="2600" dirty="0"/>
              <a:t>the stability, transmissibility, or the ability to disseminate the agent or toxin; </a:t>
            </a:r>
          </a:p>
          <a:p>
            <a:pPr marL="457200" indent="-457200">
              <a:buFont typeface="+mj-lt"/>
              <a:buAutoNum type="arabicPeriod"/>
            </a:pPr>
            <a:r>
              <a:rPr lang="en-US" sz="2600" dirty="0" smtClean="0"/>
              <a:t>Alters </a:t>
            </a:r>
            <a:r>
              <a:rPr lang="en-US" sz="2600" dirty="0"/>
              <a:t>the host range or tropism of the agent or toxin; </a:t>
            </a:r>
            <a:endParaRPr lang="en-US" sz="2600" dirty="0" smtClean="0"/>
          </a:p>
          <a:p>
            <a:pPr marL="457200" indent="-457200">
              <a:buFont typeface="+mj-lt"/>
              <a:buAutoNum type="arabicPeriod"/>
            </a:pPr>
            <a:r>
              <a:rPr lang="en-US" sz="2600" dirty="0" smtClean="0"/>
              <a:t>Enhances </a:t>
            </a:r>
            <a:r>
              <a:rPr lang="en-US" sz="2600" dirty="0"/>
              <a:t>the susceptibility of a host population to the agent or toxin; or </a:t>
            </a:r>
          </a:p>
          <a:p>
            <a:pPr marL="457200" indent="-457200">
              <a:buFont typeface="+mj-lt"/>
              <a:buAutoNum type="arabicPeriod"/>
            </a:pPr>
            <a:r>
              <a:rPr lang="en-US" sz="2600" dirty="0" smtClean="0"/>
              <a:t>Generates </a:t>
            </a:r>
            <a:r>
              <a:rPr lang="en-US" sz="2600" dirty="0"/>
              <a:t>or reconstitutes an eradicated or extinct agent or toxin listed </a:t>
            </a:r>
            <a:r>
              <a:rPr lang="en-US" sz="2600" dirty="0" smtClean="0"/>
              <a:t>on previous slide. </a:t>
            </a:r>
            <a:endParaRPr lang="en-US" sz="2600" dirty="0"/>
          </a:p>
          <a:p>
            <a:pPr marL="0" indent="0">
              <a:buNone/>
            </a:pPr>
            <a:endParaRPr lang="en-US" dirty="0"/>
          </a:p>
          <a:p>
            <a:endParaRPr lang="en-US" dirty="0"/>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4019627243"/>
              </p:ext>
            </p:extLst>
          </p:nvPr>
        </p:nvGraphicFramePr>
        <p:xfrm>
          <a:off x="747252" y="719666"/>
          <a:ext cx="6253315" cy="1708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671484" y="1981199"/>
            <a:ext cx="500715" cy="646331"/>
          </a:xfrm>
          <a:prstGeom prst="rect">
            <a:avLst/>
          </a:prstGeom>
          <a:noFill/>
        </p:spPr>
        <p:txBody>
          <a:bodyPr wrap="none" rtlCol="0">
            <a:spAutoFit/>
          </a:bodyPr>
          <a:lstStyle/>
          <a:p>
            <a:r>
              <a:rPr lang="en-US" dirty="0">
                <a:solidFill>
                  <a:schemeClr val="accent2"/>
                </a:solidFill>
              </a:rPr>
              <a:t>Yes</a:t>
            </a:r>
          </a:p>
          <a:p>
            <a:endParaRPr lang="en-US" dirty="0"/>
          </a:p>
        </p:txBody>
      </p:sp>
    </p:spTree>
    <p:extLst>
      <p:ext uri="{BB962C8B-B14F-4D97-AF65-F5344CB8AC3E}">
        <p14:creationId xmlns:p14="http://schemas.microsoft.com/office/powerpoint/2010/main" val="728013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762" y="844481"/>
            <a:ext cx="4279488" cy="1466100"/>
          </a:xfrm>
        </p:spPr>
        <p:txBody>
          <a:bodyPr>
            <a:normAutofit/>
          </a:bodyPr>
          <a:lstStyle/>
          <a:p>
            <a:r>
              <a:rPr lang="en-US" sz="2800" dirty="0"/>
              <a:t>Research That </a:t>
            </a:r>
            <a:r>
              <a:rPr lang="en-US" sz="2800" dirty="0" smtClean="0"/>
              <a:t>A </a:t>
            </a:r>
            <a:r>
              <a:rPr lang="en-US" sz="2800" dirty="0"/>
              <a:t>PI Thinks May Meet the Definition of DURC</a:t>
            </a:r>
          </a:p>
        </p:txBody>
      </p:sp>
      <p:sp>
        <p:nvSpPr>
          <p:cNvPr id="3" name="Content Placeholder 2"/>
          <p:cNvSpPr>
            <a:spLocks noGrp="1"/>
          </p:cNvSpPr>
          <p:nvPr>
            <p:ph idx="1"/>
          </p:nvPr>
        </p:nvSpPr>
        <p:spPr/>
        <p:txBody>
          <a:bodyPr>
            <a:normAutofit/>
          </a:bodyPr>
          <a:lstStyle/>
          <a:p>
            <a:pPr marL="0" indent="0">
              <a:buNone/>
            </a:pPr>
            <a:r>
              <a:rPr lang="en-US" sz="1900" dirty="0" smtClean="0"/>
              <a:t>An Institutional Review Entity (</a:t>
            </a:r>
            <a:r>
              <a:rPr lang="en-US" sz="2000" dirty="0" smtClean="0"/>
              <a:t>IRE</a:t>
            </a:r>
            <a:r>
              <a:rPr lang="en-US" sz="2000" dirty="0"/>
              <a:t>, </a:t>
            </a:r>
            <a:r>
              <a:rPr lang="en-US" sz="2000" dirty="0" smtClean="0"/>
              <a:t>at Stanford it is the Administrative Panel on Biosafety (APB</a:t>
            </a:r>
            <a:r>
              <a:rPr lang="en-US" sz="1900" dirty="0" smtClean="0"/>
              <a:t>)) must </a:t>
            </a:r>
            <a:r>
              <a:rPr lang="en-US" sz="1900" dirty="0"/>
              <a:t>identify the risks associated with the potential misuse of the information, technologies, or products that may be generated. </a:t>
            </a:r>
            <a:r>
              <a:rPr lang="en-US" sz="1900" dirty="0" smtClean="0"/>
              <a:t>Included in this assessment are the following:</a:t>
            </a:r>
            <a:endParaRPr lang="en-US" sz="1900" dirty="0"/>
          </a:p>
          <a:p>
            <a:r>
              <a:rPr lang="en-US" sz="1900" dirty="0"/>
              <a:t>The </a:t>
            </a:r>
            <a:r>
              <a:rPr lang="en-US" sz="1900" i="1" dirty="0"/>
              <a:t>ways </a:t>
            </a:r>
            <a:r>
              <a:rPr lang="en-US" sz="1900" dirty="0"/>
              <a:t>in which knowledge, information, technologies, or products from the research could be misused to harm public health and safety, agriculture, plants, animals, the environment, materiel, or national security. </a:t>
            </a:r>
          </a:p>
          <a:p>
            <a:r>
              <a:rPr lang="en-US" sz="1900" dirty="0"/>
              <a:t>The </a:t>
            </a:r>
            <a:r>
              <a:rPr lang="en-US" sz="1900" i="1" dirty="0"/>
              <a:t>ease with which </a:t>
            </a:r>
            <a:r>
              <a:rPr lang="en-US" sz="1900" dirty="0"/>
              <a:t>the knowledge, information, technologies, or products might be misused and the feasibility of such misuse. </a:t>
            </a:r>
          </a:p>
          <a:p>
            <a:r>
              <a:rPr lang="en-US" sz="1900" dirty="0"/>
              <a:t>The </a:t>
            </a:r>
            <a:r>
              <a:rPr lang="en-US" sz="1900" i="1" dirty="0"/>
              <a:t>magnitude, nature, and scope </a:t>
            </a:r>
            <a:r>
              <a:rPr lang="en-US" sz="1900" dirty="0"/>
              <a:t>of the potential consequences of misuse. </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2949847811"/>
              </p:ext>
            </p:extLst>
          </p:nvPr>
        </p:nvGraphicFramePr>
        <p:xfrm>
          <a:off x="698090" y="621344"/>
          <a:ext cx="6282813" cy="168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626605" y="1910601"/>
            <a:ext cx="500715" cy="646331"/>
          </a:xfrm>
          <a:prstGeom prst="rect">
            <a:avLst/>
          </a:prstGeom>
          <a:noFill/>
        </p:spPr>
        <p:txBody>
          <a:bodyPr wrap="none" rtlCol="0">
            <a:spAutoFit/>
          </a:bodyPr>
          <a:lstStyle/>
          <a:p>
            <a:r>
              <a:rPr lang="en-US" dirty="0">
                <a:solidFill>
                  <a:schemeClr val="accent2"/>
                </a:solidFill>
              </a:rPr>
              <a:t>Yes</a:t>
            </a:r>
          </a:p>
          <a:p>
            <a:endParaRPr lang="en-US" dirty="0"/>
          </a:p>
        </p:txBody>
      </p:sp>
      <p:sp>
        <p:nvSpPr>
          <p:cNvPr id="7" name="TextBox 6"/>
          <p:cNvSpPr txBox="1"/>
          <p:nvPr/>
        </p:nvSpPr>
        <p:spPr>
          <a:xfrm>
            <a:off x="3616225" y="1910601"/>
            <a:ext cx="549877" cy="646331"/>
          </a:xfrm>
          <a:prstGeom prst="rect">
            <a:avLst/>
          </a:prstGeom>
          <a:noFill/>
        </p:spPr>
        <p:txBody>
          <a:bodyPr wrap="square" rtlCol="0">
            <a:spAutoFit/>
          </a:bodyPr>
          <a:lstStyle/>
          <a:p>
            <a:r>
              <a:rPr lang="en-US" dirty="0">
                <a:solidFill>
                  <a:schemeClr val="accent3"/>
                </a:solidFill>
              </a:rPr>
              <a:t>Yes</a:t>
            </a:r>
          </a:p>
          <a:p>
            <a:endParaRPr lang="en-US" dirty="0"/>
          </a:p>
        </p:txBody>
      </p:sp>
    </p:spTree>
    <p:extLst>
      <p:ext uri="{BB962C8B-B14F-4D97-AF65-F5344CB8AC3E}">
        <p14:creationId xmlns:p14="http://schemas.microsoft.com/office/powerpoint/2010/main" val="3868549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a:t>
            </a:r>
            <a:r>
              <a:rPr lang="en-US" dirty="0"/>
              <a:t>≠ 2</a:t>
            </a:r>
            <a:br>
              <a:rPr lang="en-US" dirty="0"/>
            </a:br>
            <a:r>
              <a:rPr lang="en-US" dirty="0"/>
              <a:t>Is it DURC?</a:t>
            </a:r>
          </a:p>
        </p:txBody>
      </p:sp>
      <p:sp>
        <p:nvSpPr>
          <p:cNvPr id="3" name="Content Placeholder 2"/>
          <p:cNvSpPr>
            <a:spLocks noGrp="1"/>
          </p:cNvSpPr>
          <p:nvPr>
            <p:ph idx="1"/>
          </p:nvPr>
        </p:nvSpPr>
        <p:spPr/>
        <p:txBody>
          <a:bodyPr>
            <a:normAutofit/>
          </a:bodyPr>
          <a:lstStyle/>
          <a:p>
            <a:pPr marL="0" indent="0">
              <a:buNone/>
            </a:pPr>
            <a:r>
              <a:rPr lang="en-US" sz="1800" dirty="0"/>
              <a:t>There may </a:t>
            </a:r>
            <a:r>
              <a:rPr lang="en-US" sz="1800" dirty="0" smtClean="0"/>
              <a:t>be </a:t>
            </a:r>
            <a:r>
              <a:rPr lang="en-US" sz="1800" dirty="0"/>
              <a:t>instances in which an </a:t>
            </a:r>
            <a:r>
              <a:rPr lang="en-US" sz="1800" dirty="0" smtClean="0"/>
              <a:t>Institutional Review </a:t>
            </a:r>
            <a:r>
              <a:rPr lang="en-US" sz="1800" dirty="0"/>
              <a:t>E</a:t>
            </a:r>
            <a:r>
              <a:rPr lang="en-US" sz="1800" dirty="0" smtClean="0"/>
              <a:t>ntity determines </a:t>
            </a:r>
            <a:r>
              <a:rPr lang="en-US" sz="1800" dirty="0"/>
              <a:t>that the </a:t>
            </a:r>
            <a:r>
              <a:rPr lang="en-US" sz="1800" dirty="0" smtClean="0"/>
              <a:t>research:</a:t>
            </a:r>
          </a:p>
          <a:p>
            <a:pPr marL="0" indent="0">
              <a:buNone/>
            </a:pPr>
            <a:r>
              <a:rPr lang="en-US" sz="1800" dirty="0"/>
              <a:t>	</a:t>
            </a:r>
            <a:r>
              <a:rPr lang="en-US" sz="1800" dirty="0" smtClean="0"/>
              <a:t>(a</a:t>
            </a:r>
            <a:r>
              <a:rPr lang="en-US" sz="1800" dirty="0"/>
              <a:t>) directly involves nonattenuated forms of one or more of the listed agents, and </a:t>
            </a:r>
            <a:endParaRPr lang="en-US" sz="1800" dirty="0" smtClean="0"/>
          </a:p>
          <a:p>
            <a:pPr marL="0" indent="0">
              <a:buNone/>
            </a:pPr>
            <a:r>
              <a:rPr lang="en-US" sz="1800" dirty="0"/>
              <a:t>	</a:t>
            </a:r>
            <a:r>
              <a:rPr lang="en-US" sz="1800" dirty="0" smtClean="0"/>
              <a:t>(</a:t>
            </a:r>
            <a:r>
              <a:rPr lang="en-US" sz="1800" dirty="0"/>
              <a:t>b) produces, aims to produce, or is reasonably anticipated to produce one or more of the </a:t>
            </a:r>
            <a:r>
              <a:rPr lang="en-US" sz="1800" dirty="0" smtClean="0"/>
              <a:t>		listed experimental effects</a:t>
            </a:r>
          </a:p>
          <a:p>
            <a:pPr marL="0" indent="0">
              <a:buNone/>
            </a:pPr>
            <a:r>
              <a:rPr lang="en-US" sz="1800" dirty="0" smtClean="0"/>
              <a:t>However the IRE also determines </a:t>
            </a:r>
            <a:r>
              <a:rPr lang="en-US" sz="1800" dirty="0"/>
              <a:t>that the research in question does not meet the definition of DURC (and is therefore not subject to additional oversight). </a:t>
            </a:r>
            <a:r>
              <a:rPr lang="en-US" sz="1800" dirty="0" smtClean="0"/>
              <a:t>In this case </a:t>
            </a:r>
            <a:r>
              <a:rPr lang="en-US" sz="1800" b="1" dirty="0" smtClean="0"/>
              <a:t>the </a:t>
            </a:r>
            <a:r>
              <a:rPr lang="en-US" sz="1800" b="1" dirty="0"/>
              <a:t>PI </a:t>
            </a:r>
            <a:r>
              <a:rPr lang="en-US" sz="1800" b="1" dirty="0" smtClean="0"/>
              <a:t>must </a:t>
            </a:r>
            <a:r>
              <a:rPr lang="en-US" sz="1800" b="1" dirty="0"/>
              <a:t>notify the IRE in the future </a:t>
            </a:r>
            <a:r>
              <a:rPr lang="en-US" sz="1800" dirty="0"/>
              <a:t>if, for whatever reason (e.g., changes in the research, new discoveries), he or she </a:t>
            </a:r>
            <a:r>
              <a:rPr lang="en-US" sz="1800" dirty="0" smtClean="0"/>
              <a:t>believes </a:t>
            </a:r>
            <a:r>
              <a:rPr lang="en-US" sz="1800" dirty="0"/>
              <a:t>that the research should be reconsidered by the IRE because it may now meet the definition of DURC. The IRE will review the research, including any new information, and determine whether the research is DURC. </a:t>
            </a:r>
          </a:p>
        </p:txBody>
      </p:sp>
    </p:spTree>
    <p:extLst>
      <p:ext uri="{BB962C8B-B14F-4D97-AF65-F5344CB8AC3E}">
        <p14:creationId xmlns:p14="http://schemas.microsoft.com/office/powerpoint/2010/main" val="3641221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not currently covered by DURC</a:t>
            </a:r>
            <a:endParaRPr lang="en-US" dirty="0"/>
          </a:p>
        </p:txBody>
      </p:sp>
      <p:sp>
        <p:nvSpPr>
          <p:cNvPr id="3" name="Content Placeholder 2"/>
          <p:cNvSpPr>
            <a:spLocks noGrp="1"/>
          </p:cNvSpPr>
          <p:nvPr>
            <p:ph idx="1"/>
          </p:nvPr>
        </p:nvSpPr>
        <p:spPr>
          <a:xfrm>
            <a:off x="1295402" y="2285999"/>
            <a:ext cx="9601196" cy="3318936"/>
          </a:xfrm>
        </p:spPr>
        <p:txBody>
          <a:bodyPr>
            <a:normAutofit/>
          </a:bodyPr>
          <a:lstStyle/>
          <a:p>
            <a:endParaRPr lang="en-US" dirty="0"/>
          </a:p>
          <a:p>
            <a:r>
              <a:rPr lang="en-US" sz="2000" dirty="0"/>
              <a:t>The use of any of the listed agents in attenuated forms; </a:t>
            </a:r>
          </a:p>
          <a:p>
            <a:r>
              <a:rPr lang="en-US" sz="2000" dirty="0"/>
              <a:t>The use of the genes from any of the listed agents; </a:t>
            </a:r>
          </a:p>
          <a:p>
            <a:r>
              <a:rPr lang="en-US" sz="2000" i="1" dirty="0"/>
              <a:t>In </a:t>
            </a:r>
            <a:r>
              <a:rPr lang="en-US" sz="2000" i="1" dirty="0" err="1"/>
              <a:t>silico</a:t>
            </a:r>
            <a:r>
              <a:rPr lang="en-US" sz="2000" i="1" dirty="0"/>
              <a:t> </a:t>
            </a:r>
            <a:r>
              <a:rPr lang="en-US" sz="2000" dirty="0"/>
              <a:t>experiments (e.g., modeling experiments, bioinformatics approaches) involving the biology of the listed agents; or </a:t>
            </a:r>
          </a:p>
          <a:p>
            <a:r>
              <a:rPr lang="en-US" sz="2000" dirty="0"/>
              <a:t>Research related to the public, animal, and agricultural health impact of any of the listed agents (e.g., modeling the effects of a toxin, developing new methods to deliver a vaccine, developing surveillance mechanisms for a listed agent). </a:t>
            </a:r>
          </a:p>
          <a:p>
            <a:endParaRPr lang="en-US" dirty="0"/>
          </a:p>
        </p:txBody>
      </p:sp>
    </p:spTree>
    <p:extLst>
      <p:ext uri="{BB962C8B-B14F-4D97-AF65-F5344CB8AC3E}">
        <p14:creationId xmlns:p14="http://schemas.microsoft.com/office/powerpoint/2010/main" val="3926161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9125" y="454959"/>
            <a:ext cx="9601200" cy="1093788"/>
          </a:xfrm>
        </p:spPr>
        <p:txBody>
          <a:bodyPr>
            <a:normAutofit/>
          </a:bodyPr>
          <a:lstStyle/>
          <a:p>
            <a:r>
              <a:rPr lang="en-US" sz="3600" b="1" dirty="0">
                <a:solidFill>
                  <a:srgbClr val="000000"/>
                </a:solidFill>
                <a:latin typeface="Arial" panose="020B0604020202020204" pitchFamily="34" charset="0"/>
              </a:rPr>
              <a:t>Research Subject to </a:t>
            </a:r>
            <a:r>
              <a:rPr lang="en-US" sz="3600" b="1" dirty="0" smtClean="0">
                <a:solidFill>
                  <a:srgbClr val="000000"/>
                </a:solidFill>
                <a:latin typeface="Arial" panose="020B0604020202020204" pitchFamily="34" charset="0"/>
              </a:rPr>
              <a:t>DURC Policies </a:t>
            </a:r>
            <a:endParaRPr lang="en-US" sz="3600" dirty="0"/>
          </a:p>
        </p:txBody>
      </p:sp>
      <p:pic>
        <p:nvPicPr>
          <p:cNvPr id="3" name="Picture 2"/>
          <p:cNvPicPr>
            <a:picLocks noChangeAspect="1"/>
          </p:cNvPicPr>
          <p:nvPr/>
        </p:nvPicPr>
        <p:blipFill>
          <a:blip r:embed="rId2"/>
          <a:stretch>
            <a:fillRect/>
          </a:stretch>
        </p:blipFill>
        <p:spPr>
          <a:xfrm>
            <a:off x="898507" y="1043070"/>
            <a:ext cx="1263780" cy="1527255"/>
          </a:xfrm>
          <a:prstGeom prst="rect">
            <a:avLst/>
          </a:prstGeom>
        </p:spPr>
      </p:pic>
      <p:graphicFrame>
        <p:nvGraphicFramePr>
          <p:cNvPr id="11" name="Diagram 10"/>
          <p:cNvGraphicFramePr/>
          <p:nvPr>
            <p:extLst>
              <p:ext uri="{D42A27DB-BD31-4B8C-83A1-F6EECF244321}">
                <p14:modId xmlns:p14="http://schemas.microsoft.com/office/powerpoint/2010/main" val="3115465709"/>
              </p:ext>
            </p:extLst>
          </p:nvPr>
        </p:nvGraphicFramePr>
        <p:xfrm>
          <a:off x="1915758" y="1107194"/>
          <a:ext cx="7174453" cy="4873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9488246" y="2839266"/>
            <a:ext cx="1914861" cy="1384995"/>
          </a:xfrm>
          <a:prstGeom prst="rect">
            <a:avLst/>
          </a:prstGeom>
        </p:spPr>
        <p:txBody>
          <a:bodyPr wrap="square">
            <a:spAutoFit/>
          </a:bodyPr>
          <a:lstStyle/>
          <a:p>
            <a:r>
              <a:rPr lang="en-US" sz="1400" b="1" dirty="0">
                <a:solidFill>
                  <a:srgbClr val="000000"/>
                </a:solidFill>
                <a:latin typeface="Arial" panose="020B0604020202020204" pitchFamily="34" charset="0"/>
              </a:rPr>
              <a:t>Requires additional Federal and local oversight and risk mitigation strategies to address dual use concerns </a:t>
            </a:r>
            <a:endParaRPr lang="en-US" sz="1400" dirty="0">
              <a:solidFill>
                <a:srgbClr val="000000"/>
              </a:solidFill>
              <a:latin typeface="Arial" panose="020B0604020202020204" pitchFamily="34" charset="0"/>
            </a:endParaRPr>
          </a:p>
        </p:txBody>
      </p:sp>
      <p:sp>
        <p:nvSpPr>
          <p:cNvPr id="13" name="Oval 12"/>
          <p:cNvSpPr/>
          <p:nvPr/>
        </p:nvSpPr>
        <p:spPr>
          <a:xfrm>
            <a:off x="9305366" y="2441986"/>
            <a:ext cx="2097742" cy="2280621"/>
          </a:xfrm>
          <a:prstGeom prst="ellipse">
            <a:avLst/>
          </a:prstGeom>
          <a:noFill/>
          <a:ln w="76200"/>
          <a:effectLst>
            <a:glow rad="1270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4664765"/>
            <a:ext cx="883447" cy="707886"/>
          </a:xfrm>
          <a:prstGeom prst="rect">
            <a:avLst/>
          </a:prstGeom>
          <a:noFill/>
        </p:spPr>
        <p:txBody>
          <a:bodyPr wrap="none" rtlCol="0">
            <a:spAutoFit/>
          </a:bodyPr>
          <a:lstStyle/>
          <a:p>
            <a:r>
              <a:rPr lang="en-US" sz="4000" dirty="0" smtClean="0">
                <a:solidFill>
                  <a:schemeClr val="accent2"/>
                </a:solidFill>
              </a:rPr>
              <a:t>Yes</a:t>
            </a:r>
            <a:endParaRPr lang="en-US" sz="4000" dirty="0">
              <a:solidFill>
                <a:schemeClr val="accent2"/>
              </a:solidFill>
            </a:endParaRPr>
          </a:p>
        </p:txBody>
      </p:sp>
      <p:sp>
        <p:nvSpPr>
          <p:cNvPr id="8" name="TextBox 7"/>
          <p:cNvSpPr txBox="1"/>
          <p:nvPr/>
        </p:nvSpPr>
        <p:spPr>
          <a:xfrm>
            <a:off x="5048070" y="4664765"/>
            <a:ext cx="883447" cy="707886"/>
          </a:xfrm>
          <a:prstGeom prst="rect">
            <a:avLst/>
          </a:prstGeom>
          <a:noFill/>
        </p:spPr>
        <p:txBody>
          <a:bodyPr wrap="none" rtlCol="0">
            <a:spAutoFit/>
          </a:bodyPr>
          <a:lstStyle/>
          <a:p>
            <a:r>
              <a:rPr lang="en-US" sz="4000" dirty="0" smtClean="0">
                <a:solidFill>
                  <a:schemeClr val="accent3"/>
                </a:solidFill>
              </a:rPr>
              <a:t>Yes</a:t>
            </a:r>
            <a:endParaRPr lang="en-US" sz="4000" dirty="0">
              <a:solidFill>
                <a:schemeClr val="accent3"/>
              </a:solidFill>
            </a:endParaRPr>
          </a:p>
        </p:txBody>
      </p:sp>
      <p:sp>
        <p:nvSpPr>
          <p:cNvPr id="9" name="TextBox 8"/>
          <p:cNvSpPr txBox="1"/>
          <p:nvPr/>
        </p:nvSpPr>
        <p:spPr>
          <a:xfrm>
            <a:off x="7538472" y="4664765"/>
            <a:ext cx="883447" cy="707886"/>
          </a:xfrm>
          <a:prstGeom prst="rect">
            <a:avLst/>
          </a:prstGeom>
          <a:noFill/>
        </p:spPr>
        <p:txBody>
          <a:bodyPr wrap="none" rtlCol="0">
            <a:spAutoFit/>
          </a:bodyPr>
          <a:lstStyle/>
          <a:p>
            <a:r>
              <a:rPr lang="en-US" sz="4000" dirty="0" smtClean="0">
                <a:solidFill>
                  <a:schemeClr val="accent4"/>
                </a:solidFill>
              </a:rPr>
              <a:t>Yes</a:t>
            </a:r>
            <a:endParaRPr lang="en-US" sz="4000" dirty="0">
              <a:solidFill>
                <a:schemeClr val="accent4"/>
              </a:solidFill>
            </a:endParaRPr>
          </a:p>
        </p:txBody>
      </p:sp>
    </p:spTree>
    <p:extLst>
      <p:ext uri="{BB962C8B-B14F-4D97-AF65-F5344CB8AC3E}">
        <p14:creationId xmlns:p14="http://schemas.microsoft.com/office/powerpoint/2010/main" val="2766480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1275</TotalTime>
  <Words>1171</Words>
  <Application>Microsoft Office PowerPoint</Application>
  <PresentationFormat>Widescreen</PresentationFormat>
  <Paragraphs>141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Garamond</vt:lpstr>
      <vt:lpstr>Organic</vt:lpstr>
      <vt:lpstr>Stanford University Dual Use Research of Concern in the Life Sciences</vt:lpstr>
      <vt:lpstr>This training will provide the following information:</vt:lpstr>
      <vt:lpstr>Dual Use Research (DUR) vs  Dual Use Research of Concern (DURC) </vt:lpstr>
      <vt:lpstr>Biological Agents*/toxins* and Experimental Effects that are covered by DURC</vt:lpstr>
      <vt:lpstr>Biological Agents/toxins and Experimental Effects that are covered by DURC</vt:lpstr>
      <vt:lpstr>Research That A PI Thinks May Meet the Definition of DURC</vt:lpstr>
      <vt:lpstr>1+1≠ 2 Is it DURC?</vt:lpstr>
      <vt:lpstr>Research not currently covered by DURC</vt:lpstr>
      <vt:lpstr>Research Subject to DURC Policies </vt:lpstr>
      <vt:lpstr>Overview of the Process for Institutional DURC Oversight</vt:lpstr>
      <vt:lpstr>DURC Oversight: A Shared Responsibility Throughout the Research Continuum </vt:lpstr>
      <vt:lpstr>Investigator Responsibilities</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Stanford University Dual Use Research in the Life Sciences</dc:title>
  <dc:creator>Segal, Ellyn D</dc:creator>
  <cp:lastModifiedBy>Segal, Ellyn D</cp:lastModifiedBy>
  <cp:revision>104</cp:revision>
  <cp:lastPrinted>2015-01-13T21:55:13Z</cp:lastPrinted>
  <dcterms:created xsi:type="dcterms:W3CDTF">2015-01-07T18:56:06Z</dcterms:created>
  <dcterms:modified xsi:type="dcterms:W3CDTF">2015-01-27T23:00:08Z</dcterms:modified>
</cp:coreProperties>
</file>